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68" r:id="rId4"/>
    <p:sldId id="267" r:id="rId5"/>
    <p:sldId id="262" r:id="rId6"/>
    <p:sldId id="263" r:id="rId7"/>
    <p:sldId id="259"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99CCFF"/>
    <a:srgbClr val="CCCC00"/>
    <a:srgbClr val="99CC00"/>
    <a:srgbClr val="00FF00"/>
    <a:srgbClr val="00CC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870" autoAdjust="0"/>
    <p:restoredTop sz="94693" autoAdjust="0"/>
  </p:normalViewPr>
  <p:slideViewPr>
    <p:cSldViewPr>
      <p:cViewPr>
        <p:scale>
          <a:sx n="75" d="100"/>
          <a:sy n="75" d="100"/>
        </p:scale>
        <p:origin x="-1260" y="-6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162150" cy="7816215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D07E04-C249-4A58-A293-4C7A6C0938D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FF6DBF-93CA-462F-9870-0CCFDB79A9F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3A99D7-CC82-453D-B45A-DE1AECD0E26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7663D7-E3C9-49F0-9EEF-C035EC2561A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8ECECB-DA01-463B-930D-2DFF753968C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85059D7-990D-4DDC-8BD2-8514905320D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AAE63F9-2D34-4633-8991-12F72C79B55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6E4E162-B990-4C86-BF83-2A31CF4B322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D17D7AB-CEA6-45CE-BF53-E1DCD990E35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7B3C99-67F3-4591-9ACE-AC8009B66DE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672B0D8-16B7-4566-BA97-15947714D27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A62D516-E287-4B80-A6D5-3FDFDDD2086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6.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11.emf"/></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CC0000"/>
            </a:gs>
          </a:gsLst>
          <a:lin ang="0" scaled="1"/>
        </a:gradFill>
        <a:effectLst/>
      </p:bgPr>
    </p:bg>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423863" y="317500"/>
            <a:ext cx="8229600" cy="1143000"/>
          </a:xfrm>
          <a:prstGeom prst="rect">
            <a:avLst/>
          </a:prstGeom>
          <a:noFill/>
          <a:ln w="9525">
            <a:noFill/>
            <a:miter lim="800000"/>
            <a:headEnd/>
            <a:tailEnd/>
          </a:ln>
          <a:effectLst/>
        </p:spPr>
        <p:txBody>
          <a:bodyPr anchor="ctr"/>
          <a:lstStyle/>
          <a:p>
            <a:pPr algn="ctr"/>
            <a:r>
              <a:rPr lang="en-US" sz="3600" b="1">
                <a:solidFill>
                  <a:schemeClr val="bg1"/>
                </a:solidFill>
              </a:rPr>
              <a:t>Marathon</a:t>
            </a:r>
            <a:r>
              <a:rPr lang="en-US" sz="4000" b="1">
                <a:solidFill>
                  <a:schemeClr val="bg1"/>
                </a:solidFill>
              </a:rPr>
              <a:t> </a:t>
            </a:r>
            <a:br>
              <a:rPr lang="en-US" sz="4000" b="1">
                <a:solidFill>
                  <a:schemeClr val="bg1"/>
                </a:solidFill>
              </a:rPr>
            </a:br>
            <a:r>
              <a:rPr lang="en-US" sz="3200" b="1">
                <a:solidFill>
                  <a:schemeClr val="bg1"/>
                </a:solidFill>
              </a:rPr>
              <a:t>August [?], 490 BC</a:t>
            </a:r>
          </a:p>
        </p:txBody>
      </p:sp>
      <p:pic>
        <p:nvPicPr>
          <p:cNvPr id="17413" name="Picture 5"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17414" name="Picture 6"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pic>
        <p:nvPicPr>
          <p:cNvPr id="17417" name="Picture 9" descr="miltiades_19385_th"/>
          <p:cNvPicPr>
            <a:picLocks noChangeAspect="1" noChangeArrowheads="1"/>
          </p:cNvPicPr>
          <p:nvPr/>
        </p:nvPicPr>
        <p:blipFill>
          <a:blip r:embed="rId3"/>
          <a:srcRect/>
          <a:stretch>
            <a:fillRect/>
          </a:stretch>
        </p:blipFill>
        <p:spPr bwMode="auto">
          <a:xfrm>
            <a:off x="6632575" y="4116388"/>
            <a:ext cx="2060575" cy="2025650"/>
          </a:xfrm>
          <a:prstGeom prst="rect">
            <a:avLst/>
          </a:prstGeom>
          <a:noFill/>
        </p:spPr>
      </p:pic>
      <p:sp>
        <p:nvSpPr>
          <p:cNvPr id="17418" name="Text Box 10"/>
          <p:cNvSpPr txBox="1">
            <a:spLocks noChangeArrowheads="1"/>
          </p:cNvSpPr>
          <p:nvPr/>
        </p:nvSpPr>
        <p:spPr bwMode="auto">
          <a:xfrm>
            <a:off x="527050" y="1673225"/>
            <a:ext cx="8166100" cy="2290763"/>
          </a:xfrm>
          <a:prstGeom prst="rect">
            <a:avLst/>
          </a:prstGeom>
          <a:noFill/>
          <a:ln w="9525">
            <a:noFill/>
            <a:miter lim="800000"/>
            <a:headEnd/>
            <a:tailEnd/>
          </a:ln>
          <a:effectLst/>
        </p:spPr>
        <p:txBody>
          <a:bodyPr>
            <a:spAutoFit/>
          </a:bodyPr>
          <a:lstStyle/>
          <a:p>
            <a:pPr algn="ctr">
              <a:spcBef>
                <a:spcPct val="50000"/>
              </a:spcBef>
            </a:pPr>
            <a:r>
              <a:rPr lang="en-US" sz="2400" b="1">
                <a:solidFill>
                  <a:schemeClr val="bg1"/>
                </a:solidFill>
              </a:rPr>
              <a:t>Strategic Context</a:t>
            </a:r>
          </a:p>
          <a:p>
            <a:pPr algn="just">
              <a:spcBef>
                <a:spcPct val="50000"/>
              </a:spcBef>
            </a:pPr>
            <a:r>
              <a:rPr lang="en-US" sz="1600">
                <a:solidFill>
                  <a:schemeClr val="bg1"/>
                </a:solidFill>
              </a:rPr>
              <a:t>After the failures of an expedition in 492 BC and diplomacy the following year, Darius of Persia invades Greece in 490 BC. A Persian rearguard encamps on the plain of Marathon while the main force threatens Athens by sea. Former Athenian tyrant, Hippias, accompanies the Persians in the hopes of provoking political upheaval in Athens. Most of Greece is intimidated into inaction while even the Spartans do not fight due to a religious festival; only tiny Plataea comes to Athens’ defence. The Athenians must secure a quick victory before Athenian politics betray their cause.</a:t>
            </a:r>
          </a:p>
        </p:txBody>
      </p:sp>
      <p:sp>
        <p:nvSpPr>
          <p:cNvPr id="17420" name="Text Box 12"/>
          <p:cNvSpPr txBox="1">
            <a:spLocks noChangeArrowheads="1"/>
          </p:cNvSpPr>
          <p:nvPr/>
        </p:nvSpPr>
        <p:spPr bwMode="auto">
          <a:xfrm>
            <a:off x="2587625" y="3963988"/>
            <a:ext cx="3968750" cy="2168525"/>
          </a:xfrm>
          <a:prstGeom prst="rect">
            <a:avLst/>
          </a:prstGeom>
          <a:noFill/>
          <a:ln w="9525">
            <a:noFill/>
            <a:miter lim="800000"/>
            <a:headEnd/>
            <a:tailEnd/>
          </a:ln>
          <a:effectLst/>
        </p:spPr>
        <p:txBody>
          <a:bodyPr>
            <a:spAutoFit/>
          </a:bodyPr>
          <a:lstStyle/>
          <a:p>
            <a:pPr algn="ctr">
              <a:spcBef>
                <a:spcPct val="50000"/>
              </a:spcBef>
            </a:pPr>
            <a:r>
              <a:rPr lang="en-US" sz="2400" b="1">
                <a:solidFill>
                  <a:schemeClr val="bg1"/>
                </a:solidFill>
              </a:rPr>
              <a:t>Stakes</a:t>
            </a:r>
          </a:p>
          <a:p>
            <a:pPr algn="just">
              <a:spcBef>
                <a:spcPct val="50000"/>
              </a:spcBef>
            </a:pPr>
            <a:r>
              <a:rPr lang="en-US" sz="1600">
                <a:solidFill>
                  <a:schemeClr val="bg1"/>
                </a:solidFill>
              </a:rPr>
              <a:t>+ A Persian victory would result in the capture of Athens and the subsequent collapse of the rest of northern Greece.</a:t>
            </a:r>
          </a:p>
          <a:p>
            <a:pPr algn="just">
              <a:spcBef>
                <a:spcPct val="50000"/>
              </a:spcBef>
            </a:pPr>
            <a:r>
              <a:rPr lang="en-US" sz="1600">
                <a:solidFill>
                  <a:schemeClr val="bg1"/>
                </a:solidFill>
              </a:rPr>
              <a:t>+ An Athenian victory would allow them to march to Athens’ defence and repel the Persian invasion.</a:t>
            </a:r>
          </a:p>
        </p:txBody>
      </p:sp>
      <p:sp>
        <p:nvSpPr>
          <p:cNvPr id="17421" name="Text Box 13"/>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r"/>
            <a:r>
              <a:rPr lang="en-US" sz="1200">
                <a:solidFill>
                  <a:schemeClr val="bg1"/>
                </a:solidFill>
                <a:latin typeface="Calisto MT" pitchFamily="18" charset="0"/>
              </a:rPr>
              <a:t>By Jonathan Webb, 2009</a:t>
            </a:r>
            <a:endParaRPr lang="en-US"/>
          </a:p>
        </p:txBody>
      </p:sp>
      <p:grpSp>
        <p:nvGrpSpPr>
          <p:cNvPr id="17422" name="Group 14"/>
          <p:cNvGrpSpPr>
            <a:grpSpLocks/>
          </p:cNvGrpSpPr>
          <p:nvPr/>
        </p:nvGrpSpPr>
        <p:grpSpPr bwMode="auto">
          <a:xfrm>
            <a:off x="450850" y="4116388"/>
            <a:ext cx="2060575" cy="2060575"/>
            <a:chOff x="284" y="2593"/>
            <a:chExt cx="1298" cy="1298"/>
          </a:xfrm>
        </p:grpSpPr>
        <p:sp>
          <p:nvSpPr>
            <p:cNvPr id="17423" name="Rectangle 15"/>
            <p:cNvSpPr>
              <a:spLocks noChangeArrowheads="1"/>
            </p:cNvSpPr>
            <p:nvPr/>
          </p:nvSpPr>
          <p:spPr bwMode="auto">
            <a:xfrm>
              <a:off x="284" y="2593"/>
              <a:ext cx="1298" cy="1298"/>
            </a:xfrm>
            <a:prstGeom prst="rect">
              <a:avLst/>
            </a:prstGeom>
            <a:solidFill>
              <a:srgbClr val="4D4D4D"/>
            </a:solidFill>
            <a:ln w="9525">
              <a:noFill/>
              <a:miter lim="800000"/>
              <a:headEnd/>
              <a:tailEnd/>
            </a:ln>
            <a:effectLst/>
          </p:spPr>
          <p:txBody>
            <a:bodyPr wrap="none" anchor="ctr"/>
            <a:lstStyle/>
            <a:p>
              <a:endParaRPr lang="en-US"/>
            </a:p>
          </p:txBody>
        </p:sp>
        <p:sp>
          <p:nvSpPr>
            <p:cNvPr id="17424" name="Text Box 16"/>
            <p:cNvSpPr txBox="1">
              <a:spLocks noChangeArrowheads="1"/>
            </p:cNvSpPr>
            <p:nvPr/>
          </p:nvSpPr>
          <p:spPr bwMode="auto">
            <a:xfrm>
              <a:off x="332" y="2881"/>
              <a:ext cx="1202" cy="633"/>
            </a:xfrm>
            <a:prstGeom prst="rect">
              <a:avLst/>
            </a:prstGeom>
            <a:noFill/>
            <a:ln w="9525">
              <a:noFill/>
              <a:miter lim="800000"/>
              <a:headEnd/>
              <a:tailEnd/>
            </a:ln>
            <a:effectLst/>
          </p:spPr>
          <p:txBody>
            <a:bodyPr>
              <a:spAutoFit/>
            </a:bodyPr>
            <a:lstStyle/>
            <a:p>
              <a:pPr algn="ctr">
                <a:spcBef>
                  <a:spcPct val="50000"/>
                </a:spcBef>
              </a:pPr>
              <a:r>
                <a:rPr lang="en-US" sz="2400" b="1" i="1">
                  <a:solidFill>
                    <a:srgbClr val="F8F8F8"/>
                  </a:solidFill>
                  <a:cs typeface="Arial" charset="0"/>
                </a:rPr>
                <a:t>No Image</a:t>
              </a:r>
            </a:p>
            <a:p>
              <a:pPr algn="ctr">
                <a:spcBef>
                  <a:spcPct val="50000"/>
                </a:spcBef>
              </a:pPr>
              <a:r>
                <a:rPr lang="en-US" sz="2400" b="1" i="1">
                  <a:solidFill>
                    <a:srgbClr val="F8F8F8"/>
                  </a:solidFill>
                  <a:cs typeface="Arial" charset="0"/>
                </a:rPr>
                <a:t>Available</a:t>
              </a:r>
            </a:p>
          </p:txBody>
        </p:sp>
      </p:grpSp>
      <p:sp>
        <p:nvSpPr>
          <p:cNvPr id="17425" name="Text Box 17"/>
          <p:cNvSpPr txBox="1">
            <a:spLocks noChangeArrowheads="1"/>
          </p:cNvSpPr>
          <p:nvPr/>
        </p:nvSpPr>
        <p:spPr bwMode="auto">
          <a:xfrm>
            <a:off x="0" y="2513013"/>
            <a:ext cx="9144000" cy="701675"/>
          </a:xfrm>
          <a:prstGeom prst="rect">
            <a:avLst/>
          </a:prstGeom>
          <a:solidFill>
            <a:schemeClr val="bg1"/>
          </a:solidFill>
          <a:ln w="9525">
            <a:noFill/>
            <a:miter lim="800000"/>
            <a:headEnd/>
            <a:tailEnd/>
          </a:ln>
          <a:effectLst/>
        </p:spPr>
        <p:txBody>
          <a:bodyPr>
            <a:spAutoFit/>
          </a:bodyPr>
          <a:lstStyle/>
          <a:p>
            <a:pPr>
              <a:spcBef>
                <a:spcPct val="50000"/>
              </a:spcBef>
            </a:pPr>
            <a:r>
              <a:rPr lang="en-CA" sz="4000">
                <a:cs typeface="Arial" charset="0"/>
              </a:rPr>
              <a:t>To view animation on PC: hit F5</a:t>
            </a:r>
          </a:p>
        </p:txBody>
      </p:sp>
      <p:sp>
        <p:nvSpPr>
          <p:cNvPr id="17426" name="Text Box 18"/>
          <p:cNvSpPr txBox="1">
            <a:spLocks noChangeArrowheads="1"/>
          </p:cNvSpPr>
          <p:nvPr/>
        </p:nvSpPr>
        <p:spPr bwMode="auto">
          <a:xfrm>
            <a:off x="0" y="3200400"/>
            <a:ext cx="9609138" cy="701675"/>
          </a:xfrm>
          <a:prstGeom prst="rect">
            <a:avLst/>
          </a:prstGeom>
          <a:solidFill>
            <a:schemeClr val="bg1"/>
          </a:solidFill>
          <a:ln w="9525">
            <a:noFill/>
            <a:miter lim="800000"/>
            <a:headEnd/>
            <a:tailEnd/>
          </a:ln>
          <a:effectLst/>
        </p:spPr>
        <p:txBody>
          <a:bodyPr>
            <a:spAutoFit/>
          </a:bodyPr>
          <a:lstStyle/>
          <a:p>
            <a:pPr>
              <a:spcBef>
                <a:spcPct val="50000"/>
              </a:spcBef>
            </a:pPr>
            <a:r>
              <a:rPr lang="en-CA" sz="4000">
                <a:cs typeface="Arial" charset="0"/>
              </a:rPr>
              <a:t>To view animation on Mac: hit </a:t>
            </a:r>
            <a:r>
              <a:rPr lang="en-CA" sz="3600">
                <a:cs typeface="Arial" charset="0"/>
              </a:rPr>
              <a:t>⌘</a:t>
            </a:r>
            <a:r>
              <a:rPr lang="en-CA" sz="4000">
                <a:cs typeface="Arial" charset="0"/>
              </a:rPr>
              <a:t> + enter</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7425"/>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25"/>
                                        </p:tgtEl>
                                        <p:attrNameLst>
                                          <p:attrName>style.visibility</p:attrName>
                                        </p:attrNameLst>
                                      </p:cBhvr>
                                      <p:to>
                                        <p:strVal val="visible"/>
                                      </p:to>
                                    </p:set>
                                    <p:animEffect transition="in" filter="fade">
                                      <p:cBhvr>
                                        <p:cTn id="7" dur="2000"/>
                                        <p:tgtEl>
                                          <p:spTgt spid="174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26"/>
                                        </p:tgtEl>
                                        <p:attrNameLst>
                                          <p:attrName>style.visibility</p:attrName>
                                        </p:attrNameLst>
                                      </p:cBhvr>
                                      <p:to>
                                        <p:strVal val="visible"/>
                                      </p:to>
                                    </p:set>
                                    <p:animEffect transition="in" filter="fade">
                                      <p:cBhvr>
                                        <p:cTn id="10" dur="2000"/>
                                        <p:tgtEl>
                                          <p:spTgt spid="17426"/>
                                        </p:tgtEl>
                                      </p:cBhvr>
                                    </p:animEffect>
                                  </p:childTnLst>
                                </p:cTn>
                              </p:par>
                            </p:childTnLst>
                          </p:cTn>
                        </p:par>
                      </p:childTnLst>
                    </p:cTn>
                  </p:par>
                </p:childTnLst>
              </p:cTn>
              <p:nextCondLst>
                <p:cond evt="onClick" delay="0">
                  <p:tgtEl>
                    <p:spTgt spid="17425"/>
                  </p:tgtEl>
                </p:cond>
              </p:nextCondLst>
            </p:seq>
          </p:childTnLst>
        </p:cTn>
      </p:par>
    </p:tnLst>
    <p:bldLst>
      <p:bldP spid="17425" grpId="0" animBg="1"/>
      <p:bldP spid="174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CC0000"/>
            </a:gs>
          </a:gsLst>
          <a:lin ang="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23863" y="317500"/>
            <a:ext cx="8229600" cy="1143000"/>
          </a:xfrm>
        </p:spPr>
        <p:txBody>
          <a:bodyPr/>
          <a:lstStyle/>
          <a:p>
            <a:r>
              <a:rPr lang="en-US" sz="3600" b="1">
                <a:solidFill>
                  <a:schemeClr val="bg1"/>
                </a:solidFill>
              </a:rPr>
              <a:t>Marathon, 490 BC</a:t>
            </a:r>
            <a:r>
              <a:rPr lang="en-US" sz="4000" b="1">
                <a:solidFill>
                  <a:schemeClr val="bg1"/>
                </a:solidFill>
              </a:rPr>
              <a:t/>
            </a:r>
            <a:br>
              <a:rPr lang="en-US" sz="4000" b="1">
                <a:solidFill>
                  <a:schemeClr val="bg1"/>
                </a:solidFill>
              </a:rPr>
            </a:br>
            <a:r>
              <a:rPr lang="en-US" sz="3200" b="1">
                <a:solidFill>
                  <a:schemeClr val="bg1"/>
                </a:solidFill>
              </a:rPr>
              <a:t>Strength</a:t>
            </a:r>
          </a:p>
        </p:txBody>
      </p:sp>
      <p:sp>
        <p:nvSpPr>
          <p:cNvPr id="3075" name="Text Box 3"/>
          <p:cNvSpPr txBox="1">
            <a:spLocks noChangeArrowheads="1"/>
          </p:cNvSpPr>
          <p:nvPr/>
        </p:nvSpPr>
        <p:spPr bwMode="auto">
          <a:xfrm>
            <a:off x="838200" y="2133600"/>
            <a:ext cx="2590800" cy="366713"/>
          </a:xfrm>
          <a:prstGeom prst="rect">
            <a:avLst/>
          </a:prstGeom>
          <a:noFill/>
          <a:ln w="38100" algn="ctr">
            <a:noFill/>
            <a:miter lim="800000"/>
            <a:headEnd/>
            <a:tailEnd/>
          </a:ln>
          <a:effectLst/>
        </p:spPr>
        <p:txBody>
          <a:bodyPr>
            <a:spAutoFit/>
          </a:bodyPr>
          <a:lstStyle/>
          <a:p>
            <a:pPr algn="ctr">
              <a:spcBef>
                <a:spcPct val="50000"/>
              </a:spcBef>
            </a:pPr>
            <a:endParaRPr lang="en-CA"/>
          </a:p>
        </p:txBody>
      </p:sp>
      <p:sp>
        <p:nvSpPr>
          <p:cNvPr id="3076" name="Text Box 4"/>
          <p:cNvSpPr txBox="1">
            <a:spLocks noChangeArrowheads="1"/>
          </p:cNvSpPr>
          <p:nvPr/>
        </p:nvSpPr>
        <p:spPr bwMode="auto">
          <a:xfrm>
            <a:off x="5035550" y="2133600"/>
            <a:ext cx="3657600" cy="3195638"/>
          </a:xfrm>
          <a:prstGeom prst="rect">
            <a:avLst/>
          </a:prstGeom>
          <a:noFill/>
          <a:ln w="38100" algn="ctr">
            <a:noFill/>
            <a:miter lim="800000"/>
            <a:headEnd/>
            <a:tailEnd/>
          </a:ln>
          <a:effectLst/>
        </p:spPr>
        <p:txBody>
          <a:bodyPr>
            <a:spAutoFit/>
          </a:bodyPr>
          <a:lstStyle/>
          <a:p>
            <a:pPr>
              <a:lnSpc>
                <a:spcPct val="50000"/>
              </a:lnSpc>
              <a:spcBef>
                <a:spcPct val="50000"/>
              </a:spcBef>
              <a:buFont typeface="Wingdings" pitchFamily="2" charset="2"/>
              <a:buChar char="§"/>
            </a:pPr>
            <a:r>
              <a:rPr lang="en-US" sz="2400">
                <a:solidFill>
                  <a:schemeClr val="bg1"/>
                </a:solidFill>
              </a:rPr>
              <a:t>Athenians &amp; Plataeans</a:t>
            </a:r>
          </a:p>
          <a:p>
            <a:pPr>
              <a:lnSpc>
                <a:spcPct val="50000"/>
              </a:lnSpc>
              <a:spcBef>
                <a:spcPct val="50000"/>
              </a:spcBef>
              <a:buFont typeface="Wingdings" pitchFamily="2" charset="2"/>
              <a:buNone/>
            </a:pPr>
            <a:endParaRPr lang="en-US" sz="2400">
              <a:solidFill>
                <a:schemeClr val="bg1"/>
              </a:solidFill>
            </a:endParaRPr>
          </a:p>
          <a:p>
            <a:pPr>
              <a:lnSpc>
                <a:spcPct val="50000"/>
              </a:lnSpc>
              <a:spcBef>
                <a:spcPct val="50000"/>
              </a:spcBef>
              <a:buFont typeface="Wingdings" pitchFamily="2" charset="2"/>
              <a:buChar char="§"/>
            </a:pPr>
            <a:r>
              <a:rPr lang="en-US" sz="2400">
                <a:solidFill>
                  <a:schemeClr val="bg1"/>
                </a:solidFill>
              </a:rPr>
              <a:t> </a:t>
            </a: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None/>
            </a:pPr>
            <a:endParaRPr lang="en-US" sz="2400">
              <a:solidFill>
                <a:schemeClr val="bg1"/>
              </a:solidFill>
            </a:endParaRPr>
          </a:p>
          <a:p>
            <a:pPr>
              <a:lnSpc>
                <a:spcPct val="50000"/>
              </a:lnSpc>
              <a:spcBef>
                <a:spcPct val="50000"/>
              </a:spcBef>
              <a:buFont typeface="Wingdings" pitchFamily="2" charset="2"/>
              <a:buChar char="§"/>
            </a:pPr>
            <a:r>
              <a:rPr lang="en-US" sz="2400">
                <a:solidFill>
                  <a:schemeClr val="bg1"/>
                </a:solidFill>
              </a:rPr>
              <a:t>Well</a:t>
            </a:r>
          </a:p>
        </p:txBody>
      </p:sp>
      <p:sp>
        <p:nvSpPr>
          <p:cNvPr id="3077" name="Text Box 5"/>
          <p:cNvSpPr txBox="1">
            <a:spLocks noChangeArrowheads="1"/>
          </p:cNvSpPr>
          <p:nvPr/>
        </p:nvSpPr>
        <p:spPr bwMode="auto">
          <a:xfrm>
            <a:off x="304800" y="2133600"/>
            <a:ext cx="3733800" cy="3560763"/>
          </a:xfrm>
          <a:prstGeom prst="rect">
            <a:avLst/>
          </a:prstGeom>
          <a:noFill/>
          <a:ln w="38100" algn="ctr">
            <a:noFill/>
            <a:miter lim="800000"/>
            <a:headEnd/>
            <a:tailEnd/>
          </a:ln>
          <a:effectLst/>
        </p:spPr>
        <p:txBody>
          <a:bodyPr>
            <a:spAutoFit/>
          </a:bodyPr>
          <a:lstStyle/>
          <a:p>
            <a:pPr>
              <a:lnSpc>
                <a:spcPct val="50000"/>
              </a:lnSpc>
              <a:spcBef>
                <a:spcPct val="50000"/>
              </a:spcBef>
              <a:buFont typeface="Wingdings" pitchFamily="2" charset="2"/>
              <a:buChar char="§"/>
            </a:pPr>
            <a:r>
              <a:rPr lang="en-US" sz="2400">
                <a:solidFill>
                  <a:schemeClr val="bg1"/>
                </a:solidFill>
              </a:rPr>
              <a:t>Persians</a:t>
            </a: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r>
              <a:rPr lang="en-US" sz="2400">
                <a:solidFill>
                  <a:schemeClr val="bg1"/>
                </a:solidFill>
              </a:rPr>
              <a:t>Datis</a:t>
            </a: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r>
              <a:rPr lang="en-US" sz="2400">
                <a:solidFill>
                  <a:schemeClr val="bg1"/>
                </a:solidFill>
              </a:rPr>
              <a:t> </a:t>
            </a: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r>
              <a:rPr lang="en-US" sz="2400">
                <a:solidFill>
                  <a:schemeClr val="bg1"/>
                </a:solidFill>
              </a:rPr>
              <a:t>Well</a:t>
            </a:r>
          </a:p>
          <a:p>
            <a:pPr>
              <a:lnSpc>
                <a:spcPct val="50000"/>
              </a:lnSpc>
              <a:spcBef>
                <a:spcPct val="50000"/>
              </a:spcBef>
              <a:buFont typeface="Wingdings" pitchFamily="2" charset="2"/>
              <a:buNone/>
            </a:pPr>
            <a:endParaRPr lang="en-US" sz="2400">
              <a:solidFill>
                <a:schemeClr val="bg1"/>
              </a:solidFill>
            </a:endParaRPr>
          </a:p>
        </p:txBody>
      </p:sp>
      <p:sp>
        <p:nvSpPr>
          <p:cNvPr id="3086" name="Rectangle 14"/>
          <p:cNvSpPr>
            <a:spLocks noChangeArrowheads="1"/>
          </p:cNvSpPr>
          <p:nvPr/>
        </p:nvSpPr>
        <p:spPr bwMode="auto">
          <a:xfrm>
            <a:off x="5302250" y="2738438"/>
            <a:ext cx="1457325" cy="457200"/>
          </a:xfrm>
          <a:prstGeom prst="rect">
            <a:avLst/>
          </a:prstGeom>
          <a:noFill/>
          <a:ln w="9525">
            <a:noFill/>
            <a:miter lim="800000"/>
            <a:headEnd/>
            <a:tailEnd/>
          </a:ln>
          <a:effectLst/>
        </p:spPr>
        <p:txBody>
          <a:bodyPr wrap="none">
            <a:spAutoFit/>
          </a:bodyPr>
          <a:lstStyle/>
          <a:p>
            <a:pPr marL="342900" indent="-342900"/>
            <a:r>
              <a:rPr lang="en-US" sz="2400">
                <a:solidFill>
                  <a:schemeClr val="bg1"/>
                </a:solidFill>
              </a:rPr>
              <a:t>Militiades</a:t>
            </a:r>
          </a:p>
        </p:txBody>
      </p:sp>
      <p:sp>
        <p:nvSpPr>
          <p:cNvPr id="3087" name="Rectangle 15"/>
          <p:cNvSpPr>
            <a:spLocks noChangeArrowheads="1"/>
          </p:cNvSpPr>
          <p:nvPr/>
        </p:nvSpPr>
        <p:spPr bwMode="auto">
          <a:xfrm>
            <a:off x="5110163" y="3582988"/>
            <a:ext cx="2393950" cy="274637"/>
          </a:xfrm>
          <a:prstGeom prst="rect">
            <a:avLst/>
          </a:prstGeom>
          <a:noFill/>
          <a:ln w="9525">
            <a:noFill/>
            <a:miter lim="800000"/>
            <a:headEnd/>
            <a:tailEnd/>
          </a:ln>
          <a:effectLst/>
        </p:spPr>
        <p:txBody>
          <a:bodyPr wrap="none">
            <a:spAutoFit/>
          </a:bodyPr>
          <a:lstStyle/>
          <a:p>
            <a:pPr>
              <a:lnSpc>
                <a:spcPct val="50000"/>
              </a:lnSpc>
              <a:spcBef>
                <a:spcPct val="50000"/>
              </a:spcBef>
              <a:buFont typeface="Wingdings" pitchFamily="2" charset="2"/>
              <a:buChar char="§"/>
            </a:pPr>
            <a:r>
              <a:rPr lang="en-US" sz="2400">
                <a:solidFill>
                  <a:schemeClr val="bg1"/>
                </a:solidFill>
              </a:rPr>
              <a:t>11,000 hoplites</a:t>
            </a:r>
          </a:p>
        </p:txBody>
      </p:sp>
      <p:sp>
        <p:nvSpPr>
          <p:cNvPr id="3091" name="Rectangle 19"/>
          <p:cNvSpPr>
            <a:spLocks noChangeArrowheads="1"/>
          </p:cNvSpPr>
          <p:nvPr/>
        </p:nvSpPr>
        <p:spPr bwMode="auto">
          <a:xfrm>
            <a:off x="269875" y="3429000"/>
            <a:ext cx="4725988" cy="457200"/>
          </a:xfrm>
          <a:prstGeom prst="rect">
            <a:avLst/>
          </a:prstGeom>
          <a:noFill/>
          <a:ln w="9525">
            <a:noFill/>
            <a:miter lim="800000"/>
            <a:headEnd/>
            <a:tailEnd/>
          </a:ln>
          <a:effectLst/>
        </p:spPr>
        <p:txBody>
          <a:bodyPr>
            <a:spAutoFit/>
          </a:bodyPr>
          <a:lstStyle/>
          <a:p>
            <a:r>
              <a:rPr lang="en-US" sz="2400">
                <a:solidFill>
                  <a:schemeClr val="bg1"/>
                </a:solidFill>
              </a:rPr>
              <a:t>  19,000 infantry</a:t>
            </a:r>
          </a:p>
        </p:txBody>
      </p:sp>
      <p:sp>
        <p:nvSpPr>
          <p:cNvPr id="3094" name="Rectangle 22"/>
          <p:cNvSpPr>
            <a:spLocks noChangeArrowheads="1"/>
          </p:cNvSpPr>
          <p:nvPr/>
        </p:nvSpPr>
        <p:spPr bwMode="auto">
          <a:xfrm>
            <a:off x="296863" y="3963988"/>
            <a:ext cx="2138362" cy="274637"/>
          </a:xfrm>
          <a:prstGeom prst="rect">
            <a:avLst/>
          </a:prstGeom>
          <a:noFill/>
          <a:ln w="9525">
            <a:noFill/>
            <a:miter lim="800000"/>
            <a:headEnd/>
            <a:tailEnd/>
          </a:ln>
          <a:effectLst/>
        </p:spPr>
        <p:txBody>
          <a:bodyPr wrap="none">
            <a:spAutoFit/>
          </a:bodyPr>
          <a:lstStyle/>
          <a:p>
            <a:pPr>
              <a:lnSpc>
                <a:spcPct val="50000"/>
              </a:lnSpc>
              <a:spcBef>
                <a:spcPct val="50000"/>
              </a:spcBef>
              <a:buFont typeface="Wingdings" pitchFamily="2" charset="2"/>
              <a:buChar char="§"/>
            </a:pPr>
            <a:r>
              <a:rPr lang="en-US" sz="2400">
                <a:solidFill>
                  <a:schemeClr val="bg1"/>
                </a:solidFill>
              </a:rPr>
              <a:t>1,000 cavalry</a:t>
            </a:r>
          </a:p>
        </p:txBody>
      </p:sp>
      <p:pic>
        <p:nvPicPr>
          <p:cNvPr id="3099" name="Picture 27" descr="persiancalvarymanlg.jpg"/>
          <p:cNvPicPr>
            <a:picLocks noChangeAspect="1" noChangeArrowheads="1"/>
          </p:cNvPicPr>
          <p:nvPr/>
        </p:nvPicPr>
        <p:blipFill>
          <a:blip r:embed="rId2"/>
          <a:srcRect/>
          <a:stretch>
            <a:fillRect/>
          </a:stretch>
        </p:blipFill>
        <p:spPr bwMode="auto">
          <a:xfrm>
            <a:off x="5106988" y="1901825"/>
            <a:ext cx="3705225" cy="3648075"/>
          </a:xfrm>
          <a:prstGeom prst="rect">
            <a:avLst/>
          </a:prstGeom>
          <a:noFill/>
        </p:spPr>
      </p:pic>
      <p:pic>
        <p:nvPicPr>
          <p:cNvPr id="3097" name="Picture 25" descr="6025"/>
          <p:cNvPicPr>
            <a:picLocks noChangeAspect="1" noChangeArrowheads="1"/>
          </p:cNvPicPr>
          <p:nvPr/>
        </p:nvPicPr>
        <p:blipFill>
          <a:blip r:embed="rId3"/>
          <a:srcRect/>
          <a:stretch>
            <a:fillRect/>
          </a:stretch>
        </p:blipFill>
        <p:spPr bwMode="auto">
          <a:xfrm>
            <a:off x="4419600" y="1901825"/>
            <a:ext cx="4724400" cy="3411538"/>
          </a:xfrm>
          <a:prstGeom prst="rect">
            <a:avLst/>
          </a:prstGeom>
          <a:noFill/>
        </p:spPr>
      </p:pic>
      <p:pic>
        <p:nvPicPr>
          <p:cNvPr id="3089" name="Picture 17" descr="mesoavhammu.gif"/>
          <p:cNvPicPr>
            <a:picLocks noChangeAspect="1" noChangeArrowheads="1"/>
          </p:cNvPicPr>
          <p:nvPr/>
        </p:nvPicPr>
        <p:blipFill>
          <a:blip r:embed="rId4"/>
          <a:srcRect/>
          <a:stretch>
            <a:fillRect/>
          </a:stretch>
        </p:blipFill>
        <p:spPr bwMode="auto">
          <a:xfrm>
            <a:off x="1065213" y="1978025"/>
            <a:ext cx="2098675" cy="4530725"/>
          </a:xfrm>
          <a:prstGeom prst="rect">
            <a:avLst/>
          </a:prstGeom>
          <a:noFill/>
        </p:spPr>
      </p:pic>
      <p:pic>
        <p:nvPicPr>
          <p:cNvPr id="3085" name="Picture 13" descr="miltiades_19385_th"/>
          <p:cNvPicPr>
            <a:picLocks noChangeAspect="1" noChangeArrowheads="1"/>
          </p:cNvPicPr>
          <p:nvPr/>
        </p:nvPicPr>
        <p:blipFill>
          <a:blip r:embed="rId5"/>
          <a:srcRect/>
          <a:stretch>
            <a:fillRect/>
          </a:stretch>
        </p:blipFill>
        <p:spPr bwMode="auto">
          <a:xfrm>
            <a:off x="373063" y="1825625"/>
            <a:ext cx="3725862" cy="3662363"/>
          </a:xfrm>
          <a:prstGeom prst="rect">
            <a:avLst/>
          </a:prstGeom>
          <a:noFill/>
        </p:spPr>
      </p:pic>
      <p:pic>
        <p:nvPicPr>
          <p:cNvPr id="3105" name="Picture 33" descr="logo smaller"/>
          <p:cNvPicPr>
            <a:picLocks noChangeAspect="1" noChangeArrowheads="1"/>
          </p:cNvPicPr>
          <p:nvPr/>
        </p:nvPicPr>
        <p:blipFill>
          <a:blip r:embed="rId6"/>
          <a:srcRect/>
          <a:stretch>
            <a:fillRect/>
          </a:stretch>
        </p:blipFill>
        <p:spPr bwMode="auto">
          <a:xfrm>
            <a:off x="885825" y="395288"/>
            <a:ext cx="1001713" cy="1001712"/>
          </a:xfrm>
          <a:prstGeom prst="rect">
            <a:avLst/>
          </a:prstGeom>
          <a:noFill/>
        </p:spPr>
      </p:pic>
      <p:pic>
        <p:nvPicPr>
          <p:cNvPr id="3106" name="Picture 34" descr="logo smaller"/>
          <p:cNvPicPr>
            <a:picLocks noChangeAspect="1" noChangeArrowheads="1"/>
          </p:cNvPicPr>
          <p:nvPr/>
        </p:nvPicPr>
        <p:blipFill>
          <a:blip r:embed="rId6"/>
          <a:srcRect/>
          <a:stretch>
            <a:fillRect/>
          </a:stretch>
        </p:blipFill>
        <p:spPr bwMode="auto">
          <a:xfrm>
            <a:off x="7221538" y="395288"/>
            <a:ext cx="1001712" cy="1001712"/>
          </a:xfrm>
          <a:prstGeom prst="rect">
            <a:avLst/>
          </a:prstGeom>
          <a:noFill/>
        </p:spPr>
      </p:pic>
      <p:sp>
        <p:nvSpPr>
          <p:cNvPr id="3107" name="Text Box 35"/>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r"/>
            <a:r>
              <a:rPr lang="en-US" sz="1200">
                <a:solidFill>
                  <a:schemeClr val="bg1"/>
                </a:solidFill>
                <a:latin typeface="Calisto MT" pitchFamily="18" charset="0"/>
              </a:rPr>
              <a:t>By Jonathan Webb, 2009</a:t>
            </a:r>
            <a:endParaRPr lang="en-US"/>
          </a:p>
        </p:txBody>
      </p:sp>
    </p:spTree>
  </p:cSld>
  <p:clrMapOvr>
    <a:masterClrMapping/>
  </p:clrMapOvr>
  <p:transition spd="slow">
    <p:fade/>
  </p:transition>
  <p:timing>
    <p:tnLst>
      <p:par>
        <p:cTn id="1" dur="indefinite" restart="never" nodeType="tmRoot">
          <p:childTnLst>
            <p:seq concurrent="1" nextAc="seek">
              <p:cTn id="2" restart="whenNotActive" fill="hold" evtFilter="cancelBubble" nodeType="interactiveSeq">
                <p:stCondLst>
                  <p:cond evt="onClick" delay="0">
                    <p:tgtEl>
                      <p:spTgt spid="3086"/>
                    </p:tgtEl>
                  </p:cond>
                </p:stCondLst>
                <p:endSync evt="end" delay="0">
                  <p:rtn val="all"/>
                </p:endSync>
                <p:childTnLst>
                  <p:par>
                    <p:cTn id="3" fill="hold">
                      <p:stCondLst>
                        <p:cond delay="0"/>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085"/>
                                        </p:tgtEl>
                                        <p:attrNameLst>
                                          <p:attrName>style.visibility</p:attrName>
                                        </p:attrNameLst>
                                      </p:cBhvr>
                                      <p:to>
                                        <p:strVal val="visible"/>
                                      </p:to>
                                    </p:set>
                                    <p:anim calcmode="lin" valueType="num">
                                      <p:cBhvr>
                                        <p:cTn id="7" dur="1000" fill="hold"/>
                                        <p:tgtEl>
                                          <p:spTgt spid="3085"/>
                                        </p:tgtEl>
                                        <p:attrNameLst>
                                          <p:attrName>ppt_w</p:attrName>
                                        </p:attrNameLst>
                                      </p:cBhvr>
                                      <p:tavLst>
                                        <p:tav tm="0">
                                          <p:val>
                                            <p:strVal val="#ppt_w*0.05"/>
                                          </p:val>
                                        </p:tav>
                                        <p:tav tm="100000">
                                          <p:val>
                                            <p:strVal val="#ppt_w"/>
                                          </p:val>
                                        </p:tav>
                                      </p:tavLst>
                                    </p:anim>
                                    <p:anim calcmode="lin" valueType="num">
                                      <p:cBhvr>
                                        <p:cTn id="8" dur="1000" fill="hold"/>
                                        <p:tgtEl>
                                          <p:spTgt spid="3085"/>
                                        </p:tgtEl>
                                        <p:attrNameLst>
                                          <p:attrName>ppt_h</p:attrName>
                                        </p:attrNameLst>
                                      </p:cBhvr>
                                      <p:tavLst>
                                        <p:tav tm="0">
                                          <p:val>
                                            <p:strVal val="#ppt_h"/>
                                          </p:val>
                                        </p:tav>
                                        <p:tav tm="100000">
                                          <p:val>
                                            <p:strVal val="#ppt_h"/>
                                          </p:val>
                                        </p:tav>
                                      </p:tavLst>
                                    </p:anim>
                                    <p:anim calcmode="lin" valueType="num">
                                      <p:cBhvr>
                                        <p:cTn id="9" dur="1000" fill="hold"/>
                                        <p:tgtEl>
                                          <p:spTgt spid="3085"/>
                                        </p:tgtEl>
                                        <p:attrNameLst>
                                          <p:attrName>ppt_x</p:attrName>
                                        </p:attrNameLst>
                                      </p:cBhvr>
                                      <p:tavLst>
                                        <p:tav tm="0">
                                          <p:val>
                                            <p:strVal val="#ppt_x-.2"/>
                                          </p:val>
                                        </p:tav>
                                        <p:tav tm="100000">
                                          <p:val>
                                            <p:strVal val="#ppt_x"/>
                                          </p:val>
                                        </p:tav>
                                      </p:tavLst>
                                    </p:anim>
                                    <p:anim calcmode="lin" valueType="num">
                                      <p:cBhvr>
                                        <p:cTn id="10" dur="1000" fill="hold"/>
                                        <p:tgtEl>
                                          <p:spTgt spid="3085"/>
                                        </p:tgtEl>
                                        <p:attrNameLst>
                                          <p:attrName>ppt_y</p:attrName>
                                        </p:attrNameLst>
                                      </p:cBhvr>
                                      <p:tavLst>
                                        <p:tav tm="0">
                                          <p:val>
                                            <p:strVal val="#ppt_y"/>
                                          </p:val>
                                        </p:tav>
                                        <p:tav tm="100000">
                                          <p:val>
                                            <p:strVal val="#ppt_y"/>
                                          </p:val>
                                        </p:tav>
                                      </p:tavLst>
                                    </p:anim>
                                    <p:animEffect transition="in" filter="fade">
                                      <p:cBhvr>
                                        <p:cTn id="11" dur="1000"/>
                                        <p:tgtEl>
                                          <p:spTgt spid="3085"/>
                                        </p:tgtEl>
                                      </p:cBhvr>
                                    </p:animEffect>
                                  </p:childTnLst>
                                </p:cTn>
                              </p:par>
                            </p:childTnLst>
                          </p:cTn>
                        </p:par>
                        <p:par>
                          <p:cTn id="12" fill="hold">
                            <p:stCondLst>
                              <p:cond delay="1000"/>
                            </p:stCondLst>
                            <p:childTnLst>
                              <p:par>
                                <p:cTn id="13" presetID="54" presetClass="exit" presetSubtype="0" decel="100000" fill="hold" nodeType="afterEffect">
                                  <p:stCondLst>
                                    <p:cond delay="3000"/>
                                  </p:stCondLst>
                                  <p:childTnLst>
                                    <p:anim calcmode="lin" valueType="num">
                                      <p:cBhvr>
                                        <p:cTn id="14" dur="1000"/>
                                        <p:tgtEl>
                                          <p:spTgt spid="3085"/>
                                        </p:tgtEl>
                                        <p:attrNameLst>
                                          <p:attrName>ppt_w</p:attrName>
                                        </p:attrNameLst>
                                      </p:cBhvr>
                                      <p:tavLst>
                                        <p:tav tm="0">
                                          <p:val>
                                            <p:strVal val="ppt_w"/>
                                          </p:val>
                                        </p:tav>
                                        <p:tav tm="100000">
                                          <p:val>
                                            <p:strVal val="ppt_w*0.05"/>
                                          </p:val>
                                        </p:tav>
                                      </p:tavLst>
                                    </p:anim>
                                    <p:anim calcmode="lin" valueType="num">
                                      <p:cBhvr>
                                        <p:cTn id="15" dur="1000"/>
                                        <p:tgtEl>
                                          <p:spTgt spid="3085"/>
                                        </p:tgtEl>
                                        <p:attrNameLst>
                                          <p:attrName>ppt_h</p:attrName>
                                        </p:attrNameLst>
                                      </p:cBhvr>
                                      <p:tavLst>
                                        <p:tav tm="0">
                                          <p:val>
                                            <p:strVal val="ppt_h"/>
                                          </p:val>
                                        </p:tav>
                                        <p:tav tm="100000">
                                          <p:val>
                                            <p:strVal val="ppt_h"/>
                                          </p:val>
                                        </p:tav>
                                      </p:tavLst>
                                    </p:anim>
                                    <p:anim calcmode="lin" valueType="num">
                                      <p:cBhvr>
                                        <p:cTn id="16" dur="1000"/>
                                        <p:tgtEl>
                                          <p:spTgt spid="3085"/>
                                        </p:tgtEl>
                                        <p:attrNameLst>
                                          <p:attrName>ppt_x</p:attrName>
                                        </p:attrNameLst>
                                      </p:cBhvr>
                                      <p:tavLst>
                                        <p:tav tm="0">
                                          <p:val>
                                            <p:strVal val="ppt_x"/>
                                          </p:val>
                                        </p:tav>
                                        <p:tav tm="100000">
                                          <p:val>
                                            <p:strVal val="ppt_x-.2"/>
                                          </p:val>
                                        </p:tav>
                                      </p:tavLst>
                                    </p:anim>
                                    <p:anim calcmode="lin" valueType="num">
                                      <p:cBhvr>
                                        <p:cTn id="17" dur="1000"/>
                                        <p:tgtEl>
                                          <p:spTgt spid="3085"/>
                                        </p:tgtEl>
                                        <p:attrNameLst>
                                          <p:attrName>ppt_y</p:attrName>
                                        </p:attrNameLst>
                                      </p:cBhvr>
                                      <p:tavLst>
                                        <p:tav tm="0">
                                          <p:val>
                                            <p:strVal val="ppt_y"/>
                                          </p:val>
                                        </p:tav>
                                        <p:tav tm="100000">
                                          <p:val>
                                            <p:strVal val="ppt_y"/>
                                          </p:val>
                                        </p:tav>
                                      </p:tavLst>
                                    </p:anim>
                                    <p:animEffect transition="out" filter="fade">
                                      <p:cBhvr>
                                        <p:cTn id="18" dur="1000"/>
                                        <p:tgtEl>
                                          <p:spTgt spid="3085"/>
                                        </p:tgtEl>
                                      </p:cBhvr>
                                    </p:animEffect>
                                    <p:set>
                                      <p:cBhvr>
                                        <p:cTn id="19" dur="1" fill="hold">
                                          <p:stCondLst>
                                            <p:cond delay="999"/>
                                          </p:stCondLst>
                                        </p:cTn>
                                        <p:tgtEl>
                                          <p:spTgt spid="3085"/>
                                        </p:tgtEl>
                                        <p:attrNameLst>
                                          <p:attrName>style.visibility</p:attrName>
                                        </p:attrNameLst>
                                      </p:cBhvr>
                                      <p:to>
                                        <p:strVal val="hidden"/>
                                      </p:to>
                                    </p:set>
                                  </p:childTnLst>
                                </p:cTn>
                              </p:par>
                            </p:childTnLst>
                          </p:cTn>
                        </p:par>
                      </p:childTnLst>
                    </p:cTn>
                  </p:par>
                </p:childTnLst>
              </p:cTn>
              <p:nextCondLst>
                <p:cond evt="onClick" delay="0">
                  <p:tgtEl>
                    <p:spTgt spid="3086"/>
                  </p:tgtEl>
                </p:cond>
              </p:nextCondLst>
            </p:seq>
            <p:seq concurrent="1" nextAc="seek">
              <p:cTn id="20" restart="whenNotActive" fill="hold" evtFilter="cancelBubble" nodeType="interactiveSeq">
                <p:stCondLst>
                  <p:cond evt="onClick" delay="0">
                    <p:tgtEl>
                      <p:spTgt spid="3087"/>
                    </p:tgtEl>
                  </p:cond>
                </p:stCondLst>
                <p:endSync evt="end" delay="0">
                  <p:rtn val="all"/>
                </p:endSync>
                <p:childTnLst>
                  <p:par>
                    <p:cTn id="21" fill="hold">
                      <p:stCondLst>
                        <p:cond delay="0"/>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3089"/>
                                        </p:tgtEl>
                                        <p:attrNameLst>
                                          <p:attrName>style.visibility</p:attrName>
                                        </p:attrNameLst>
                                      </p:cBhvr>
                                      <p:to>
                                        <p:strVal val="visible"/>
                                      </p:to>
                                    </p:set>
                                    <p:anim calcmode="lin" valueType="num">
                                      <p:cBhvr>
                                        <p:cTn id="25" dur="1000" fill="hold"/>
                                        <p:tgtEl>
                                          <p:spTgt spid="3089"/>
                                        </p:tgtEl>
                                        <p:attrNameLst>
                                          <p:attrName>ppt_w</p:attrName>
                                        </p:attrNameLst>
                                      </p:cBhvr>
                                      <p:tavLst>
                                        <p:tav tm="0">
                                          <p:val>
                                            <p:strVal val="#ppt_w*0.05"/>
                                          </p:val>
                                        </p:tav>
                                        <p:tav tm="100000">
                                          <p:val>
                                            <p:strVal val="#ppt_w"/>
                                          </p:val>
                                        </p:tav>
                                      </p:tavLst>
                                    </p:anim>
                                    <p:anim calcmode="lin" valueType="num">
                                      <p:cBhvr>
                                        <p:cTn id="26" dur="1000" fill="hold"/>
                                        <p:tgtEl>
                                          <p:spTgt spid="3089"/>
                                        </p:tgtEl>
                                        <p:attrNameLst>
                                          <p:attrName>ppt_h</p:attrName>
                                        </p:attrNameLst>
                                      </p:cBhvr>
                                      <p:tavLst>
                                        <p:tav tm="0">
                                          <p:val>
                                            <p:strVal val="#ppt_h"/>
                                          </p:val>
                                        </p:tav>
                                        <p:tav tm="100000">
                                          <p:val>
                                            <p:strVal val="#ppt_h"/>
                                          </p:val>
                                        </p:tav>
                                      </p:tavLst>
                                    </p:anim>
                                    <p:anim calcmode="lin" valueType="num">
                                      <p:cBhvr>
                                        <p:cTn id="27" dur="1000" fill="hold"/>
                                        <p:tgtEl>
                                          <p:spTgt spid="3089"/>
                                        </p:tgtEl>
                                        <p:attrNameLst>
                                          <p:attrName>ppt_x</p:attrName>
                                        </p:attrNameLst>
                                      </p:cBhvr>
                                      <p:tavLst>
                                        <p:tav tm="0">
                                          <p:val>
                                            <p:strVal val="#ppt_x-.2"/>
                                          </p:val>
                                        </p:tav>
                                        <p:tav tm="100000">
                                          <p:val>
                                            <p:strVal val="#ppt_x"/>
                                          </p:val>
                                        </p:tav>
                                      </p:tavLst>
                                    </p:anim>
                                    <p:anim calcmode="lin" valueType="num">
                                      <p:cBhvr>
                                        <p:cTn id="28" dur="1000" fill="hold"/>
                                        <p:tgtEl>
                                          <p:spTgt spid="3089"/>
                                        </p:tgtEl>
                                        <p:attrNameLst>
                                          <p:attrName>ppt_y</p:attrName>
                                        </p:attrNameLst>
                                      </p:cBhvr>
                                      <p:tavLst>
                                        <p:tav tm="0">
                                          <p:val>
                                            <p:strVal val="#ppt_y"/>
                                          </p:val>
                                        </p:tav>
                                        <p:tav tm="100000">
                                          <p:val>
                                            <p:strVal val="#ppt_y"/>
                                          </p:val>
                                        </p:tav>
                                      </p:tavLst>
                                    </p:anim>
                                    <p:animEffect transition="in" filter="fade">
                                      <p:cBhvr>
                                        <p:cTn id="29" dur="1000"/>
                                        <p:tgtEl>
                                          <p:spTgt spid="3089"/>
                                        </p:tgtEl>
                                      </p:cBhvr>
                                    </p:animEffect>
                                  </p:childTnLst>
                                </p:cTn>
                              </p:par>
                            </p:childTnLst>
                          </p:cTn>
                        </p:par>
                        <p:par>
                          <p:cTn id="30" fill="hold">
                            <p:stCondLst>
                              <p:cond delay="1000"/>
                            </p:stCondLst>
                            <p:childTnLst>
                              <p:par>
                                <p:cTn id="31" presetID="54" presetClass="exit" presetSubtype="0" decel="100000" fill="hold" nodeType="afterEffect">
                                  <p:stCondLst>
                                    <p:cond delay="3000"/>
                                  </p:stCondLst>
                                  <p:childTnLst>
                                    <p:anim calcmode="lin" valueType="num">
                                      <p:cBhvr>
                                        <p:cTn id="32" dur="1000"/>
                                        <p:tgtEl>
                                          <p:spTgt spid="3089"/>
                                        </p:tgtEl>
                                        <p:attrNameLst>
                                          <p:attrName>ppt_w</p:attrName>
                                        </p:attrNameLst>
                                      </p:cBhvr>
                                      <p:tavLst>
                                        <p:tav tm="0">
                                          <p:val>
                                            <p:strVal val="ppt_w"/>
                                          </p:val>
                                        </p:tav>
                                        <p:tav tm="100000">
                                          <p:val>
                                            <p:strVal val="ppt_w*0.05"/>
                                          </p:val>
                                        </p:tav>
                                      </p:tavLst>
                                    </p:anim>
                                    <p:anim calcmode="lin" valueType="num">
                                      <p:cBhvr>
                                        <p:cTn id="33" dur="1000"/>
                                        <p:tgtEl>
                                          <p:spTgt spid="3089"/>
                                        </p:tgtEl>
                                        <p:attrNameLst>
                                          <p:attrName>ppt_h</p:attrName>
                                        </p:attrNameLst>
                                      </p:cBhvr>
                                      <p:tavLst>
                                        <p:tav tm="0">
                                          <p:val>
                                            <p:strVal val="ppt_h"/>
                                          </p:val>
                                        </p:tav>
                                        <p:tav tm="100000">
                                          <p:val>
                                            <p:strVal val="ppt_h"/>
                                          </p:val>
                                        </p:tav>
                                      </p:tavLst>
                                    </p:anim>
                                    <p:anim calcmode="lin" valueType="num">
                                      <p:cBhvr>
                                        <p:cTn id="34" dur="1000"/>
                                        <p:tgtEl>
                                          <p:spTgt spid="3089"/>
                                        </p:tgtEl>
                                        <p:attrNameLst>
                                          <p:attrName>ppt_x</p:attrName>
                                        </p:attrNameLst>
                                      </p:cBhvr>
                                      <p:tavLst>
                                        <p:tav tm="0">
                                          <p:val>
                                            <p:strVal val="ppt_x"/>
                                          </p:val>
                                        </p:tav>
                                        <p:tav tm="100000">
                                          <p:val>
                                            <p:strVal val="ppt_x-.2"/>
                                          </p:val>
                                        </p:tav>
                                      </p:tavLst>
                                    </p:anim>
                                    <p:anim calcmode="lin" valueType="num">
                                      <p:cBhvr>
                                        <p:cTn id="35" dur="1000"/>
                                        <p:tgtEl>
                                          <p:spTgt spid="3089"/>
                                        </p:tgtEl>
                                        <p:attrNameLst>
                                          <p:attrName>ppt_y</p:attrName>
                                        </p:attrNameLst>
                                      </p:cBhvr>
                                      <p:tavLst>
                                        <p:tav tm="0">
                                          <p:val>
                                            <p:strVal val="ppt_y"/>
                                          </p:val>
                                        </p:tav>
                                        <p:tav tm="100000">
                                          <p:val>
                                            <p:strVal val="ppt_y"/>
                                          </p:val>
                                        </p:tav>
                                      </p:tavLst>
                                    </p:anim>
                                    <p:animEffect transition="out" filter="fade">
                                      <p:cBhvr>
                                        <p:cTn id="36" dur="1000"/>
                                        <p:tgtEl>
                                          <p:spTgt spid="3089"/>
                                        </p:tgtEl>
                                      </p:cBhvr>
                                    </p:animEffect>
                                    <p:set>
                                      <p:cBhvr>
                                        <p:cTn id="37" dur="1" fill="hold">
                                          <p:stCondLst>
                                            <p:cond delay="999"/>
                                          </p:stCondLst>
                                        </p:cTn>
                                        <p:tgtEl>
                                          <p:spTgt spid="3089"/>
                                        </p:tgtEl>
                                        <p:attrNameLst>
                                          <p:attrName>style.visibility</p:attrName>
                                        </p:attrNameLst>
                                      </p:cBhvr>
                                      <p:to>
                                        <p:strVal val="hidden"/>
                                      </p:to>
                                    </p:set>
                                  </p:childTnLst>
                                </p:cTn>
                              </p:par>
                            </p:childTnLst>
                          </p:cTn>
                        </p:par>
                      </p:childTnLst>
                    </p:cTn>
                  </p:par>
                </p:childTnLst>
              </p:cTn>
              <p:nextCondLst>
                <p:cond evt="onClick" delay="0">
                  <p:tgtEl>
                    <p:spTgt spid="3087"/>
                  </p:tgtEl>
                </p:cond>
              </p:nextCondLst>
            </p:seq>
            <p:seq concurrent="1" nextAc="seek">
              <p:cTn id="38" restart="whenNotActive" fill="hold" evtFilter="cancelBubble" nodeType="interactiveSeq">
                <p:stCondLst>
                  <p:cond evt="onClick" delay="0">
                    <p:tgtEl>
                      <p:spTgt spid="3091"/>
                    </p:tgtEl>
                  </p:cond>
                </p:stCondLst>
                <p:endSync evt="end" delay="0">
                  <p:rtn val="all"/>
                </p:endSync>
                <p:childTnLst>
                  <p:par>
                    <p:cTn id="39" fill="hold">
                      <p:stCondLst>
                        <p:cond delay="0"/>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3097"/>
                                        </p:tgtEl>
                                        <p:attrNameLst>
                                          <p:attrName>style.visibility</p:attrName>
                                        </p:attrNameLst>
                                      </p:cBhvr>
                                      <p:to>
                                        <p:strVal val="visible"/>
                                      </p:to>
                                    </p:set>
                                    <p:anim calcmode="lin" valueType="num">
                                      <p:cBhvr>
                                        <p:cTn id="43" dur="1000" fill="hold"/>
                                        <p:tgtEl>
                                          <p:spTgt spid="3097"/>
                                        </p:tgtEl>
                                        <p:attrNameLst>
                                          <p:attrName>ppt_w</p:attrName>
                                        </p:attrNameLst>
                                      </p:cBhvr>
                                      <p:tavLst>
                                        <p:tav tm="0">
                                          <p:val>
                                            <p:strVal val="#ppt_w*0.05"/>
                                          </p:val>
                                        </p:tav>
                                        <p:tav tm="100000">
                                          <p:val>
                                            <p:strVal val="#ppt_w"/>
                                          </p:val>
                                        </p:tav>
                                      </p:tavLst>
                                    </p:anim>
                                    <p:anim calcmode="lin" valueType="num">
                                      <p:cBhvr>
                                        <p:cTn id="44" dur="1000" fill="hold"/>
                                        <p:tgtEl>
                                          <p:spTgt spid="3097"/>
                                        </p:tgtEl>
                                        <p:attrNameLst>
                                          <p:attrName>ppt_h</p:attrName>
                                        </p:attrNameLst>
                                      </p:cBhvr>
                                      <p:tavLst>
                                        <p:tav tm="0">
                                          <p:val>
                                            <p:strVal val="#ppt_h"/>
                                          </p:val>
                                        </p:tav>
                                        <p:tav tm="100000">
                                          <p:val>
                                            <p:strVal val="#ppt_h"/>
                                          </p:val>
                                        </p:tav>
                                      </p:tavLst>
                                    </p:anim>
                                    <p:anim calcmode="lin" valueType="num">
                                      <p:cBhvr>
                                        <p:cTn id="45" dur="1000" fill="hold"/>
                                        <p:tgtEl>
                                          <p:spTgt spid="3097"/>
                                        </p:tgtEl>
                                        <p:attrNameLst>
                                          <p:attrName>ppt_x</p:attrName>
                                        </p:attrNameLst>
                                      </p:cBhvr>
                                      <p:tavLst>
                                        <p:tav tm="0">
                                          <p:val>
                                            <p:strVal val="#ppt_x-.2"/>
                                          </p:val>
                                        </p:tav>
                                        <p:tav tm="100000">
                                          <p:val>
                                            <p:strVal val="#ppt_x"/>
                                          </p:val>
                                        </p:tav>
                                      </p:tavLst>
                                    </p:anim>
                                    <p:anim calcmode="lin" valueType="num">
                                      <p:cBhvr>
                                        <p:cTn id="46" dur="1000" fill="hold"/>
                                        <p:tgtEl>
                                          <p:spTgt spid="3097"/>
                                        </p:tgtEl>
                                        <p:attrNameLst>
                                          <p:attrName>ppt_y</p:attrName>
                                        </p:attrNameLst>
                                      </p:cBhvr>
                                      <p:tavLst>
                                        <p:tav tm="0">
                                          <p:val>
                                            <p:strVal val="#ppt_y"/>
                                          </p:val>
                                        </p:tav>
                                        <p:tav tm="100000">
                                          <p:val>
                                            <p:strVal val="#ppt_y"/>
                                          </p:val>
                                        </p:tav>
                                      </p:tavLst>
                                    </p:anim>
                                    <p:animEffect transition="in" filter="fade">
                                      <p:cBhvr>
                                        <p:cTn id="47" dur="1000"/>
                                        <p:tgtEl>
                                          <p:spTgt spid="3097"/>
                                        </p:tgtEl>
                                      </p:cBhvr>
                                    </p:animEffect>
                                  </p:childTnLst>
                                </p:cTn>
                              </p:par>
                            </p:childTnLst>
                          </p:cTn>
                        </p:par>
                        <p:par>
                          <p:cTn id="48" fill="hold">
                            <p:stCondLst>
                              <p:cond delay="1000"/>
                            </p:stCondLst>
                            <p:childTnLst>
                              <p:par>
                                <p:cTn id="49" presetID="54" presetClass="exit" presetSubtype="0" decel="100000" fill="hold" nodeType="afterEffect">
                                  <p:stCondLst>
                                    <p:cond delay="3000"/>
                                  </p:stCondLst>
                                  <p:childTnLst>
                                    <p:anim calcmode="lin" valueType="num">
                                      <p:cBhvr>
                                        <p:cTn id="50" dur="1000"/>
                                        <p:tgtEl>
                                          <p:spTgt spid="3097"/>
                                        </p:tgtEl>
                                        <p:attrNameLst>
                                          <p:attrName>ppt_w</p:attrName>
                                        </p:attrNameLst>
                                      </p:cBhvr>
                                      <p:tavLst>
                                        <p:tav tm="0">
                                          <p:val>
                                            <p:strVal val="ppt_w"/>
                                          </p:val>
                                        </p:tav>
                                        <p:tav tm="100000">
                                          <p:val>
                                            <p:strVal val="ppt_w*0.05"/>
                                          </p:val>
                                        </p:tav>
                                      </p:tavLst>
                                    </p:anim>
                                    <p:anim calcmode="lin" valueType="num">
                                      <p:cBhvr>
                                        <p:cTn id="51" dur="1000"/>
                                        <p:tgtEl>
                                          <p:spTgt spid="3097"/>
                                        </p:tgtEl>
                                        <p:attrNameLst>
                                          <p:attrName>ppt_h</p:attrName>
                                        </p:attrNameLst>
                                      </p:cBhvr>
                                      <p:tavLst>
                                        <p:tav tm="0">
                                          <p:val>
                                            <p:strVal val="ppt_h"/>
                                          </p:val>
                                        </p:tav>
                                        <p:tav tm="100000">
                                          <p:val>
                                            <p:strVal val="ppt_h"/>
                                          </p:val>
                                        </p:tav>
                                      </p:tavLst>
                                    </p:anim>
                                    <p:anim calcmode="lin" valueType="num">
                                      <p:cBhvr>
                                        <p:cTn id="52" dur="1000"/>
                                        <p:tgtEl>
                                          <p:spTgt spid="3097"/>
                                        </p:tgtEl>
                                        <p:attrNameLst>
                                          <p:attrName>ppt_x</p:attrName>
                                        </p:attrNameLst>
                                      </p:cBhvr>
                                      <p:tavLst>
                                        <p:tav tm="0">
                                          <p:val>
                                            <p:strVal val="ppt_x"/>
                                          </p:val>
                                        </p:tav>
                                        <p:tav tm="100000">
                                          <p:val>
                                            <p:strVal val="ppt_x-.2"/>
                                          </p:val>
                                        </p:tav>
                                      </p:tavLst>
                                    </p:anim>
                                    <p:anim calcmode="lin" valueType="num">
                                      <p:cBhvr>
                                        <p:cTn id="53" dur="1000"/>
                                        <p:tgtEl>
                                          <p:spTgt spid="3097"/>
                                        </p:tgtEl>
                                        <p:attrNameLst>
                                          <p:attrName>ppt_y</p:attrName>
                                        </p:attrNameLst>
                                      </p:cBhvr>
                                      <p:tavLst>
                                        <p:tav tm="0">
                                          <p:val>
                                            <p:strVal val="ppt_y"/>
                                          </p:val>
                                        </p:tav>
                                        <p:tav tm="100000">
                                          <p:val>
                                            <p:strVal val="ppt_y"/>
                                          </p:val>
                                        </p:tav>
                                      </p:tavLst>
                                    </p:anim>
                                    <p:animEffect transition="out" filter="fade">
                                      <p:cBhvr>
                                        <p:cTn id="54" dur="1000"/>
                                        <p:tgtEl>
                                          <p:spTgt spid="3097"/>
                                        </p:tgtEl>
                                      </p:cBhvr>
                                    </p:animEffect>
                                    <p:set>
                                      <p:cBhvr>
                                        <p:cTn id="55" dur="1" fill="hold">
                                          <p:stCondLst>
                                            <p:cond delay="999"/>
                                          </p:stCondLst>
                                        </p:cTn>
                                        <p:tgtEl>
                                          <p:spTgt spid="3097"/>
                                        </p:tgtEl>
                                        <p:attrNameLst>
                                          <p:attrName>style.visibility</p:attrName>
                                        </p:attrNameLst>
                                      </p:cBhvr>
                                      <p:to>
                                        <p:strVal val="hidden"/>
                                      </p:to>
                                    </p:set>
                                  </p:childTnLst>
                                </p:cTn>
                              </p:par>
                            </p:childTnLst>
                          </p:cTn>
                        </p:par>
                      </p:childTnLst>
                    </p:cTn>
                  </p:par>
                </p:childTnLst>
              </p:cTn>
              <p:nextCondLst>
                <p:cond evt="onClick" delay="0">
                  <p:tgtEl>
                    <p:spTgt spid="3091"/>
                  </p:tgtEl>
                </p:cond>
              </p:nextCondLst>
            </p:seq>
            <p:seq concurrent="1" nextAc="seek">
              <p:cTn id="56" restart="whenNotActive" fill="hold" evtFilter="cancelBubble" nodeType="interactiveSeq">
                <p:stCondLst>
                  <p:cond evt="onClick" delay="0">
                    <p:tgtEl>
                      <p:spTgt spid="3094"/>
                    </p:tgtEl>
                  </p:cond>
                </p:stCondLst>
                <p:endSync evt="end" delay="0">
                  <p:rtn val="all"/>
                </p:endSync>
                <p:childTnLst>
                  <p:par>
                    <p:cTn id="57" fill="hold">
                      <p:stCondLst>
                        <p:cond delay="0"/>
                      </p:stCondLst>
                      <p:childTnLst>
                        <p:par>
                          <p:cTn id="58" fill="hold">
                            <p:stCondLst>
                              <p:cond delay="0"/>
                            </p:stCondLst>
                            <p:childTnLst>
                              <p:par>
                                <p:cTn id="59" presetID="54" presetClass="entr" presetSubtype="0" accel="100000" fill="hold" nodeType="clickEffect">
                                  <p:stCondLst>
                                    <p:cond delay="0"/>
                                  </p:stCondLst>
                                  <p:childTnLst>
                                    <p:set>
                                      <p:cBhvr>
                                        <p:cTn id="60" dur="1" fill="hold">
                                          <p:stCondLst>
                                            <p:cond delay="0"/>
                                          </p:stCondLst>
                                        </p:cTn>
                                        <p:tgtEl>
                                          <p:spTgt spid="3099"/>
                                        </p:tgtEl>
                                        <p:attrNameLst>
                                          <p:attrName>style.visibility</p:attrName>
                                        </p:attrNameLst>
                                      </p:cBhvr>
                                      <p:to>
                                        <p:strVal val="visible"/>
                                      </p:to>
                                    </p:set>
                                    <p:anim calcmode="lin" valueType="num">
                                      <p:cBhvr>
                                        <p:cTn id="61" dur="1000" fill="hold"/>
                                        <p:tgtEl>
                                          <p:spTgt spid="3099"/>
                                        </p:tgtEl>
                                        <p:attrNameLst>
                                          <p:attrName>ppt_w</p:attrName>
                                        </p:attrNameLst>
                                      </p:cBhvr>
                                      <p:tavLst>
                                        <p:tav tm="0">
                                          <p:val>
                                            <p:strVal val="#ppt_w*0.05"/>
                                          </p:val>
                                        </p:tav>
                                        <p:tav tm="100000">
                                          <p:val>
                                            <p:strVal val="#ppt_w"/>
                                          </p:val>
                                        </p:tav>
                                      </p:tavLst>
                                    </p:anim>
                                    <p:anim calcmode="lin" valueType="num">
                                      <p:cBhvr>
                                        <p:cTn id="62" dur="1000" fill="hold"/>
                                        <p:tgtEl>
                                          <p:spTgt spid="3099"/>
                                        </p:tgtEl>
                                        <p:attrNameLst>
                                          <p:attrName>ppt_h</p:attrName>
                                        </p:attrNameLst>
                                      </p:cBhvr>
                                      <p:tavLst>
                                        <p:tav tm="0">
                                          <p:val>
                                            <p:strVal val="#ppt_h"/>
                                          </p:val>
                                        </p:tav>
                                        <p:tav tm="100000">
                                          <p:val>
                                            <p:strVal val="#ppt_h"/>
                                          </p:val>
                                        </p:tav>
                                      </p:tavLst>
                                    </p:anim>
                                    <p:anim calcmode="lin" valueType="num">
                                      <p:cBhvr>
                                        <p:cTn id="63" dur="1000" fill="hold"/>
                                        <p:tgtEl>
                                          <p:spTgt spid="3099"/>
                                        </p:tgtEl>
                                        <p:attrNameLst>
                                          <p:attrName>ppt_x</p:attrName>
                                        </p:attrNameLst>
                                      </p:cBhvr>
                                      <p:tavLst>
                                        <p:tav tm="0">
                                          <p:val>
                                            <p:strVal val="#ppt_x-.2"/>
                                          </p:val>
                                        </p:tav>
                                        <p:tav tm="100000">
                                          <p:val>
                                            <p:strVal val="#ppt_x"/>
                                          </p:val>
                                        </p:tav>
                                      </p:tavLst>
                                    </p:anim>
                                    <p:anim calcmode="lin" valueType="num">
                                      <p:cBhvr>
                                        <p:cTn id="64" dur="1000" fill="hold"/>
                                        <p:tgtEl>
                                          <p:spTgt spid="3099"/>
                                        </p:tgtEl>
                                        <p:attrNameLst>
                                          <p:attrName>ppt_y</p:attrName>
                                        </p:attrNameLst>
                                      </p:cBhvr>
                                      <p:tavLst>
                                        <p:tav tm="0">
                                          <p:val>
                                            <p:strVal val="#ppt_y"/>
                                          </p:val>
                                        </p:tav>
                                        <p:tav tm="100000">
                                          <p:val>
                                            <p:strVal val="#ppt_y"/>
                                          </p:val>
                                        </p:tav>
                                      </p:tavLst>
                                    </p:anim>
                                    <p:animEffect transition="in" filter="fade">
                                      <p:cBhvr>
                                        <p:cTn id="65" dur="1000"/>
                                        <p:tgtEl>
                                          <p:spTgt spid="3099"/>
                                        </p:tgtEl>
                                      </p:cBhvr>
                                    </p:animEffect>
                                  </p:childTnLst>
                                </p:cTn>
                              </p:par>
                            </p:childTnLst>
                          </p:cTn>
                        </p:par>
                        <p:par>
                          <p:cTn id="66" fill="hold">
                            <p:stCondLst>
                              <p:cond delay="1000"/>
                            </p:stCondLst>
                            <p:childTnLst>
                              <p:par>
                                <p:cTn id="67" presetID="54" presetClass="exit" presetSubtype="0" decel="100000" fill="hold" nodeType="afterEffect">
                                  <p:stCondLst>
                                    <p:cond delay="3000"/>
                                  </p:stCondLst>
                                  <p:childTnLst>
                                    <p:anim calcmode="lin" valueType="num">
                                      <p:cBhvr>
                                        <p:cTn id="68" dur="1000"/>
                                        <p:tgtEl>
                                          <p:spTgt spid="3099"/>
                                        </p:tgtEl>
                                        <p:attrNameLst>
                                          <p:attrName>ppt_w</p:attrName>
                                        </p:attrNameLst>
                                      </p:cBhvr>
                                      <p:tavLst>
                                        <p:tav tm="0">
                                          <p:val>
                                            <p:strVal val="ppt_w"/>
                                          </p:val>
                                        </p:tav>
                                        <p:tav tm="100000">
                                          <p:val>
                                            <p:strVal val="ppt_w*0.05"/>
                                          </p:val>
                                        </p:tav>
                                      </p:tavLst>
                                    </p:anim>
                                    <p:anim calcmode="lin" valueType="num">
                                      <p:cBhvr>
                                        <p:cTn id="69" dur="1000"/>
                                        <p:tgtEl>
                                          <p:spTgt spid="3099"/>
                                        </p:tgtEl>
                                        <p:attrNameLst>
                                          <p:attrName>ppt_h</p:attrName>
                                        </p:attrNameLst>
                                      </p:cBhvr>
                                      <p:tavLst>
                                        <p:tav tm="0">
                                          <p:val>
                                            <p:strVal val="ppt_h"/>
                                          </p:val>
                                        </p:tav>
                                        <p:tav tm="100000">
                                          <p:val>
                                            <p:strVal val="ppt_h"/>
                                          </p:val>
                                        </p:tav>
                                      </p:tavLst>
                                    </p:anim>
                                    <p:anim calcmode="lin" valueType="num">
                                      <p:cBhvr>
                                        <p:cTn id="70" dur="1000"/>
                                        <p:tgtEl>
                                          <p:spTgt spid="3099"/>
                                        </p:tgtEl>
                                        <p:attrNameLst>
                                          <p:attrName>ppt_x</p:attrName>
                                        </p:attrNameLst>
                                      </p:cBhvr>
                                      <p:tavLst>
                                        <p:tav tm="0">
                                          <p:val>
                                            <p:strVal val="ppt_x"/>
                                          </p:val>
                                        </p:tav>
                                        <p:tav tm="100000">
                                          <p:val>
                                            <p:strVal val="ppt_x-.2"/>
                                          </p:val>
                                        </p:tav>
                                      </p:tavLst>
                                    </p:anim>
                                    <p:anim calcmode="lin" valueType="num">
                                      <p:cBhvr>
                                        <p:cTn id="71" dur="1000"/>
                                        <p:tgtEl>
                                          <p:spTgt spid="3099"/>
                                        </p:tgtEl>
                                        <p:attrNameLst>
                                          <p:attrName>ppt_y</p:attrName>
                                        </p:attrNameLst>
                                      </p:cBhvr>
                                      <p:tavLst>
                                        <p:tav tm="0">
                                          <p:val>
                                            <p:strVal val="ppt_y"/>
                                          </p:val>
                                        </p:tav>
                                        <p:tav tm="100000">
                                          <p:val>
                                            <p:strVal val="ppt_y"/>
                                          </p:val>
                                        </p:tav>
                                      </p:tavLst>
                                    </p:anim>
                                    <p:animEffect transition="out" filter="fade">
                                      <p:cBhvr>
                                        <p:cTn id="72" dur="1000"/>
                                        <p:tgtEl>
                                          <p:spTgt spid="3099"/>
                                        </p:tgtEl>
                                      </p:cBhvr>
                                    </p:animEffect>
                                    <p:set>
                                      <p:cBhvr>
                                        <p:cTn id="73" dur="1" fill="hold">
                                          <p:stCondLst>
                                            <p:cond delay="999"/>
                                          </p:stCondLst>
                                        </p:cTn>
                                        <p:tgtEl>
                                          <p:spTgt spid="3099"/>
                                        </p:tgtEl>
                                        <p:attrNameLst>
                                          <p:attrName>style.visibility</p:attrName>
                                        </p:attrNameLst>
                                      </p:cBhvr>
                                      <p:to>
                                        <p:strVal val="hidden"/>
                                      </p:to>
                                    </p:set>
                                  </p:childTnLst>
                                </p:cTn>
                              </p:par>
                            </p:childTnLst>
                          </p:cTn>
                        </p:par>
                      </p:childTnLst>
                    </p:cTn>
                  </p:par>
                </p:childTnLst>
              </p:cTn>
              <p:nextCondLst>
                <p:cond evt="onClick" delay="0">
                  <p:tgtEl>
                    <p:spTgt spid="309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9458" name="Picture 2" descr="1024px-Gall%E2%80%93Peters_projection_SW"/>
          <p:cNvPicPr>
            <a:picLocks noChangeAspect="1" noChangeArrowheads="1"/>
          </p:cNvPicPr>
          <p:nvPr/>
        </p:nvPicPr>
        <p:blipFill>
          <a:blip r:embed="rId3"/>
          <a:srcRect r="21" b="-29"/>
          <a:stretch>
            <a:fillRect/>
          </a:stretch>
        </p:blipFill>
        <p:spPr bwMode="auto">
          <a:xfrm>
            <a:off x="0" y="528638"/>
            <a:ext cx="9144000" cy="5881687"/>
          </a:xfrm>
          <a:prstGeom prst="rect">
            <a:avLst/>
          </a:prstGeom>
          <a:noFill/>
        </p:spPr>
      </p:pic>
      <p:sp>
        <p:nvSpPr>
          <p:cNvPr id="19459" name="Rectangle 3"/>
          <p:cNvSpPr>
            <a:spLocks noChangeArrowheads="1"/>
          </p:cNvSpPr>
          <p:nvPr/>
        </p:nvSpPr>
        <p:spPr bwMode="auto">
          <a:xfrm>
            <a:off x="5029200" y="1216025"/>
            <a:ext cx="1450975" cy="1296988"/>
          </a:xfrm>
          <a:prstGeom prst="rect">
            <a:avLst/>
          </a:prstGeom>
          <a:solidFill>
            <a:srgbClr val="0000FF">
              <a:alpha val="0"/>
            </a:srgbClr>
          </a:solidFill>
          <a:ln w="38100" algn="ctr">
            <a:solidFill>
              <a:schemeClr val="bg1"/>
            </a:solidFill>
            <a:miter lim="800000"/>
            <a:headEnd/>
            <a:tailEnd/>
          </a:ln>
          <a:effectLst/>
        </p:spPr>
        <p:txBody>
          <a:bodyPr wrap="none" anchor="ctr"/>
          <a:lstStyle/>
          <a:p>
            <a:endParaRPr lang="en-US"/>
          </a:p>
        </p:txBody>
      </p:sp>
      <p:grpSp>
        <p:nvGrpSpPr>
          <p:cNvPr id="19471" name="Group 15"/>
          <p:cNvGrpSpPr>
            <a:grpSpLocks/>
          </p:cNvGrpSpPr>
          <p:nvPr/>
        </p:nvGrpSpPr>
        <p:grpSpPr bwMode="auto">
          <a:xfrm>
            <a:off x="0" y="0"/>
            <a:ext cx="9144000" cy="6858000"/>
            <a:chOff x="0" y="0"/>
            <a:chExt cx="5760" cy="4320"/>
          </a:xfrm>
        </p:grpSpPr>
        <p:pic>
          <p:nvPicPr>
            <p:cNvPr id="19468" name="Picture 12" descr="Map of the Persian Empire 490 BC"/>
            <p:cNvPicPr>
              <a:picLocks noChangeAspect="1" noChangeArrowheads="1"/>
            </p:cNvPicPr>
            <p:nvPr/>
          </p:nvPicPr>
          <p:blipFill>
            <a:blip r:embed="rId4"/>
            <a:srcRect r="17" b="46"/>
            <a:stretch>
              <a:fillRect/>
            </a:stretch>
          </p:blipFill>
          <p:spPr bwMode="auto">
            <a:xfrm>
              <a:off x="0" y="24"/>
              <a:ext cx="5760" cy="4296"/>
            </a:xfrm>
            <a:prstGeom prst="rect">
              <a:avLst/>
            </a:prstGeom>
            <a:noFill/>
          </p:spPr>
        </p:pic>
        <p:sp>
          <p:nvSpPr>
            <p:cNvPr id="19470" name="Text Box 14"/>
            <p:cNvSpPr txBox="1">
              <a:spLocks noChangeArrowheads="1"/>
            </p:cNvSpPr>
            <p:nvPr/>
          </p:nvSpPr>
          <p:spPr bwMode="auto">
            <a:xfrm>
              <a:off x="0" y="0"/>
              <a:ext cx="2063" cy="274"/>
            </a:xfrm>
            <a:prstGeom prst="rect">
              <a:avLst/>
            </a:prstGeom>
            <a:solidFill>
              <a:schemeClr val="bg1"/>
            </a:solidFill>
            <a:ln w="38100">
              <a:solidFill>
                <a:schemeClr val="tx1"/>
              </a:solidFill>
              <a:miter lim="800000"/>
              <a:headEnd/>
              <a:tailEnd/>
            </a:ln>
            <a:effectLst/>
          </p:spPr>
          <p:txBody>
            <a:bodyPr>
              <a:spAutoFit/>
            </a:bodyPr>
            <a:lstStyle/>
            <a:p>
              <a:pPr>
                <a:spcBef>
                  <a:spcPct val="50000"/>
                </a:spcBef>
              </a:pPr>
              <a:r>
                <a:rPr lang="en-CA" sz="2000"/>
                <a:t>Persian Empire c. 490 BC</a:t>
              </a:r>
            </a:p>
          </p:txBody>
        </p:sp>
      </p:grpSp>
      <p:sp>
        <p:nvSpPr>
          <p:cNvPr id="19460" name="Rectangle 4"/>
          <p:cNvSpPr>
            <a:spLocks noChangeArrowheads="1"/>
          </p:cNvSpPr>
          <p:nvPr/>
        </p:nvSpPr>
        <p:spPr bwMode="auto">
          <a:xfrm>
            <a:off x="831850" y="2817813"/>
            <a:ext cx="230188" cy="228600"/>
          </a:xfrm>
          <a:prstGeom prst="rect">
            <a:avLst/>
          </a:prstGeom>
          <a:solidFill>
            <a:schemeClr val="bg1">
              <a:alpha val="0"/>
            </a:schemeClr>
          </a:solidFill>
          <a:ln w="38100" algn="ctr">
            <a:solidFill>
              <a:schemeClr val="tx1"/>
            </a:solidFill>
            <a:miter lim="800000"/>
            <a:headEnd/>
            <a:tailEnd/>
          </a:ln>
          <a:effectLst/>
        </p:spPr>
        <p:txBody>
          <a:bodyPr wrap="none" anchor="ctr"/>
          <a:lstStyle/>
          <a:p>
            <a:endParaRPr lang="en-US"/>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fade">
                                      <p:cBhvr>
                                        <p:cTn id="7" dur="1155" decel="100000"/>
                                        <p:tgtEl>
                                          <p:spTgt spid="19459"/>
                                        </p:tgtEl>
                                      </p:cBhvr>
                                    </p:animEffect>
                                    <p:animScale>
                                      <p:cBhvr>
                                        <p:cTn id="8" dur="1155" decel="100000"/>
                                        <p:tgtEl>
                                          <p:spTgt spid="19459"/>
                                        </p:tgtEl>
                                      </p:cBhvr>
                                      <p:from x="10000" y="10000"/>
                                      <p:to x="200000" y="450000"/>
                                    </p:animScale>
                                    <p:animScale>
                                      <p:cBhvr>
                                        <p:cTn id="9" dur="1845" accel="100000" fill="hold">
                                          <p:stCondLst>
                                            <p:cond delay="1155"/>
                                          </p:stCondLst>
                                        </p:cTn>
                                        <p:tgtEl>
                                          <p:spTgt spid="19459"/>
                                        </p:tgtEl>
                                      </p:cBhvr>
                                      <p:from x="200000" y="450000"/>
                                      <p:to x="100000" y="100000"/>
                                    </p:animScale>
                                    <p:set>
                                      <p:cBhvr>
                                        <p:cTn id="10" dur="1155" fill="hold"/>
                                        <p:tgtEl>
                                          <p:spTgt spid="19459"/>
                                        </p:tgtEl>
                                        <p:attrNameLst>
                                          <p:attrName>ppt_x</p:attrName>
                                        </p:attrNameLst>
                                      </p:cBhvr>
                                      <p:to>
                                        <p:strVal val="(0.5)"/>
                                      </p:to>
                                    </p:set>
                                    <p:anim from="(0.5)" to="(#ppt_x)" calcmode="lin" valueType="num">
                                      <p:cBhvr>
                                        <p:cTn id="11" dur="1845" accel="100000" fill="hold">
                                          <p:stCondLst>
                                            <p:cond delay="1155"/>
                                          </p:stCondLst>
                                        </p:cTn>
                                        <p:tgtEl>
                                          <p:spTgt spid="19459"/>
                                        </p:tgtEl>
                                        <p:attrNameLst>
                                          <p:attrName>ppt_x</p:attrName>
                                        </p:attrNameLst>
                                      </p:cBhvr>
                                    </p:anim>
                                    <p:set>
                                      <p:cBhvr>
                                        <p:cTn id="12" dur="1155" fill="hold"/>
                                        <p:tgtEl>
                                          <p:spTgt spid="19459"/>
                                        </p:tgtEl>
                                        <p:attrNameLst>
                                          <p:attrName>ppt_y</p:attrName>
                                        </p:attrNameLst>
                                      </p:cBhvr>
                                      <p:to>
                                        <p:strVal val="(#ppt_y+0.4)"/>
                                      </p:to>
                                    </p:set>
                                    <p:anim from="(#ppt_y+0.4)" to="(#ppt_y)" calcmode="lin" valueType="num">
                                      <p:cBhvr>
                                        <p:cTn id="13" dur="1845" accel="100000" fill="hold">
                                          <p:stCondLst>
                                            <p:cond delay="1155"/>
                                          </p:stCondLst>
                                        </p:cTn>
                                        <p:tgtEl>
                                          <p:spTgt spid="19459"/>
                                        </p:tgtEl>
                                        <p:attrNameLst>
                                          <p:attrName>ppt_y</p:attrName>
                                        </p:attrNameLst>
                                      </p:cBhvr>
                                    </p:anim>
                                  </p:childTnLst>
                                </p:cTn>
                              </p:par>
                            </p:childTnLst>
                          </p:cTn>
                        </p:par>
                        <p:par>
                          <p:cTn id="14" fill="hold">
                            <p:stCondLst>
                              <p:cond delay="3000"/>
                            </p:stCondLst>
                            <p:childTnLst>
                              <p:par>
                                <p:cTn id="15" presetID="4" presetClass="entr" presetSubtype="32" fill="hold" nodeType="afterEffect">
                                  <p:stCondLst>
                                    <p:cond delay="2000"/>
                                  </p:stCondLst>
                                  <p:childTnLst>
                                    <p:set>
                                      <p:cBhvr>
                                        <p:cTn id="16" dur="1" fill="hold">
                                          <p:stCondLst>
                                            <p:cond delay="0"/>
                                          </p:stCondLst>
                                        </p:cTn>
                                        <p:tgtEl>
                                          <p:spTgt spid="19471"/>
                                        </p:tgtEl>
                                        <p:attrNameLst>
                                          <p:attrName>style.visibility</p:attrName>
                                        </p:attrNameLst>
                                      </p:cBhvr>
                                      <p:to>
                                        <p:strVal val="visible"/>
                                      </p:to>
                                    </p:set>
                                    <p:animEffect transition="in" filter="box(out)">
                                      <p:cBhvr>
                                        <p:cTn id="17" dur="3000"/>
                                        <p:tgtEl>
                                          <p:spTgt spid="19471"/>
                                        </p:tgtEl>
                                      </p:cBhvr>
                                    </p:animEffect>
                                  </p:childTnLst>
                                </p:cTn>
                              </p:par>
                            </p:childTnLst>
                          </p:cTn>
                        </p:par>
                        <p:par>
                          <p:cTn id="18" fill="hold">
                            <p:stCondLst>
                              <p:cond delay="8000"/>
                            </p:stCondLst>
                            <p:childTnLst>
                              <p:par>
                                <p:cTn id="19" presetID="51" presetClass="entr" presetSubtype="0" fill="hold" grpId="0" nodeType="afterEffect">
                                  <p:stCondLst>
                                    <p:cond delay="0"/>
                                  </p:stCondLst>
                                  <p:childTnLst>
                                    <p:set>
                                      <p:cBhvr>
                                        <p:cTn id="20" dur="1" fill="hold">
                                          <p:stCondLst>
                                            <p:cond delay="0"/>
                                          </p:stCondLst>
                                        </p:cTn>
                                        <p:tgtEl>
                                          <p:spTgt spid="19460"/>
                                        </p:tgtEl>
                                        <p:attrNameLst>
                                          <p:attrName>style.visibility</p:attrName>
                                        </p:attrNameLst>
                                      </p:cBhvr>
                                      <p:to>
                                        <p:strVal val="visible"/>
                                      </p:to>
                                    </p:set>
                                    <p:animEffect transition="in" filter="fade">
                                      <p:cBhvr>
                                        <p:cTn id="21" dur="1155" decel="100000"/>
                                        <p:tgtEl>
                                          <p:spTgt spid="19460"/>
                                        </p:tgtEl>
                                      </p:cBhvr>
                                    </p:animEffect>
                                    <p:animScale>
                                      <p:cBhvr>
                                        <p:cTn id="22" dur="1155" decel="100000"/>
                                        <p:tgtEl>
                                          <p:spTgt spid="19460"/>
                                        </p:tgtEl>
                                      </p:cBhvr>
                                      <p:from x="10000" y="10000"/>
                                      <p:to x="200000" y="450000"/>
                                    </p:animScale>
                                    <p:animScale>
                                      <p:cBhvr>
                                        <p:cTn id="23" dur="1845" accel="100000" fill="hold">
                                          <p:stCondLst>
                                            <p:cond delay="1155"/>
                                          </p:stCondLst>
                                        </p:cTn>
                                        <p:tgtEl>
                                          <p:spTgt spid="19460"/>
                                        </p:tgtEl>
                                      </p:cBhvr>
                                      <p:from x="200000" y="450000"/>
                                      <p:to x="100000" y="100000"/>
                                    </p:animScale>
                                    <p:set>
                                      <p:cBhvr>
                                        <p:cTn id="24" dur="1155" fill="hold"/>
                                        <p:tgtEl>
                                          <p:spTgt spid="19460"/>
                                        </p:tgtEl>
                                        <p:attrNameLst>
                                          <p:attrName>ppt_x</p:attrName>
                                        </p:attrNameLst>
                                      </p:cBhvr>
                                      <p:to>
                                        <p:strVal val="(0.5)"/>
                                      </p:to>
                                    </p:set>
                                    <p:anim from="(0.5)" to="(#ppt_x)" calcmode="lin" valueType="num">
                                      <p:cBhvr>
                                        <p:cTn id="25" dur="1845" accel="100000" fill="hold">
                                          <p:stCondLst>
                                            <p:cond delay="1155"/>
                                          </p:stCondLst>
                                        </p:cTn>
                                        <p:tgtEl>
                                          <p:spTgt spid="19460"/>
                                        </p:tgtEl>
                                        <p:attrNameLst>
                                          <p:attrName>ppt_x</p:attrName>
                                        </p:attrNameLst>
                                      </p:cBhvr>
                                    </p:anim>
                                    <p:set>
                                      <p:cBhvr>
                                        <p:cTn id="26" dur="1155" fill="hold"/>
                                        <p:tgtEl>
                                          <p:spTgt spid="19460"/>
                                        </p:tgtEl>
                                        <p:attrNameLst>
                                          <p:attrName>ppt_y</p:attrName>
                                        </p:attrNameLst>
                                      </p:cBhvr>
                                      <p:to>
                                        <p:strVal val="(#ppt_y+0.4)"/>
                                      </p:to>
                                    </p:set>
                                    <p:anim from="(#ppt_y+0.4)" to="(#ppt_y)" calcmode="lin" valueType="num">
                                      <p:cBhvr>
                                        <p:cTn id="27" dur="1845" accel="100000" fill="hold">
                                          <p:stCondLst>
                                            <p:cond delay="1155"/>
                                          </p:stCondLst>
                                        </p:cTn>
                                        <p:tgtEl>
                                          <p:spTgt spid="1946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nimBg="1"/>
      <p:bldP spid="1946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9144000" cy="6858000"/>
          </a:xfrm>
          <a:prstGeom prst="rect">
            <a:avLst/>
          </a:prstGeom>
          <a:solidFill>
            <a:srgbClr val="CCCC00">
              <a:alpha val="75000"/>
            </a:srgbClr>
          </a:solidFill>
          <a:ln w="9525">
            <a:noFill/>
            <a:miter lim="800000"/>
            <a:headEnd/>
            <a:tailEnd/>
          </a:ln>
          <a:effectLst/>
        </p:spPr>
        <p:txBody>
          <a:bodyPr wrap="none" anchor="ctr"/>
          <a:lstStyle/>
          <a:p>
            <a:pPr algn="ctr"/>
            <a:endParaRPr lang="en-CA"/>
          </a:p>
        </p:txBody>
      </p:sp>
      <p:sp>
        <p:nvSpPr>
          <p:cNvPr id="18518" name="Freeform 86"/>
          <p:cNvSpPr>
            <a:spLocks/>
          </p:cNvSpPr>
          <p:nvPr/>
        </p:nvSpPr>
        <p:spPr bwMode="auto">
          <a:xfrm>
            <a:off x="-682625" y="412750"/>
            <a:ext cx="1222375" cy="4492625"/>
          </a:xfrm>
          <a:custGeom>
            <a:avLst/>
            <a:gdLst/>
            <a:ahLst/>
            <a:cxnLst>
              <a:cxn ang="0">
                <a:pos x="137" y="313"/>
              </a:cxn>
              <a:cxn ang="0">
                <a:pos x="617" y="986"/>
              </a:cxn>
              <a:cxn ang="0">
                <a:pos x="762" y="1852"/>
              </a:cxn>
              <a:cxn ang="0">
                <a:pos x="569" y="2285"/>
              </a:cxn>
              <a:cxn ang="0">
                <a:pos x="377" y="2477"/>
              </a:cxn>
              <a:cxn ang="0">
                <a:pos x="40" y="2477"/>
              </a:cxn>
              <a:cxn ang="0">
                <a:pos x="137" y="361"/>
              </a:cxn>
              <a:cxn ang="0">
                <a:pos x="137" y="313"/>
              </a:cxn>
            </a:cxnLst>
            <a:rect l="0" t="0" r="r" b="b"/>
            <a:pathLst>
              <a:path w="770" h="2830">
                <a:moveTo>
                  <a:pt x="137" y="313"/>
                </a:moveTo>
                <a:cubicBezTo>
                  <a:pt x="217" y="417"/>
                  <a:pt x="513" y="730"/>
                  <a:pt x="617" y="986"/>
                </a:cubicBezTo>
                <a:cubicBezTo>
                  <a:pt x="721" y="1242"/>
                  <a:pt x="770" y="1636"/>
                  <a:pt x="762" y="1852"/>
                </a:cubicBezTo>
                <a:cubicBezTo>
                  <a:pt x="754" y="2068"/>
                  <a:pt x="633" y="2181"/>
                  <a:pt x="569" y="2285"/>
                </a:cubicBezTo>
                <a:cubicBezTo>
                  <a:pt x="505" y="2389"/>
                  <a:pt x="465" y="2445"/>
                  <a:pt x="377" y="2477"/>
                </a:cubicBezTo>
                <a:cubicBezTo>
                  <a:pt x="289" y="2509"/>
                  <a:pt x="80" y="2830"/>
                  <a:pt x="40" y="2477"/>
                </a:cubicBezTo>
                <a:cubicBezTo>
                  <a:pt x="0" y="2124"/>
                  <a:pt x="121" y="722"/>
                  <a:pt x="137" y="361"/>
                </a:cubicBezTo>
                <a:cubicBezTo>
                  <a:pt x="153" y="0"/>
                  <a:pt x="57" y="209"/>
                  <a:pt x="137" y="313"/>
                </a:cubicBezTo>
                <a:close/>
              </a:path>
            </a:pathLst>
          </a:custGeom>
          <a:solidFill>
            <a:srgbClr val="CCCC00">
              <a:alpha val="39999"/>
            </a:srgbClr>
          </a:solidFill>
          <a:ln w="12700" cap="flat">
            <a:solidFill>
              <a:schemeClr val="tx1"/>
            </a:solidFill>
            <a:prstDash val="dash"/>
            <a:round/>
            <a:headEnd/>
            <a:tailEnd/>
          </a:ln>
          <a:effectLst/>
        </p:spPr>
        <p:txBody>
          <a:bodyPr/>
          <a:lstStyle/>
          <a:p>
            <a:endParaRPr lang="en-US"/>
          </a:p>
        </p:txBody>
      </p:sp>
      <p:sp>
        <p:nvSpPr>
          <p:cNvPr id="18519" name="Freeform 87"/>
          <p:cNvSpPr>
            <a:spLocks/>
          </p:cNvSpPr>
          <p:nvPr/>
        </p:nvSpPr>
        <p:spPr bwMode="auto">
          <a:xfrm>
            <a:off x="614363" y="-298450"/>
            <a:ext cx="6400800" cy="1857375"/>
          </a:xfrm>
          <a:custGeom>
            <a:avLst/>
            <a:gdLst/>
            <a:ahLst/>
            <a:cxnLst>
              <a:cxn ang="0">
                <a:pos x="3781" y="44"/>
              </a:cxn>
              <a:cxn ang="0">
                <a:pos x="425" y="88"/>
              </a:cxn>
              <a:cxn ang="0">
                <a:pos x="1229" y="572"/>
              </a:cxn>
              <a:cxn ang="0">
                <a:pos x="1772" y="1002"/>
              </a:cxn>
              <a:cxn ang="0">
                <a:pos x="2060" y="1002"/>
              </a:cxn>
              <a:cxn ang="0">
                <a:pos x="2253" y="1146"/>
              </a:cxn>
              <a:cxn ang="0">
                <a:pos x="2637" y="1146"/>
              </a:cxn>
              <a:cxn ang="0">
                <a:pos x="2878" y="1050"/>
              </a:cxn>
              <a:cxn ang="0">
                <a:pos x="3118" y="1002"/>
              </a:cxn>
              <a:cxn ang="0">
                <a:pos x="3389" y="924"/>
              </a:cxn>
              <a:cxn ang="0">
                <a:pos x="3589" y="916"/>
              </a:cxn>
              <a:cxn ang="0">
                <a:pos x="3791" y="809"/>
              </a:cxn>
              <a:cxn ang="0">
                <a:pos x="4032" y="184"/>
              </a:cxn>
              <a:cxn ang="0">
                <a:pos x="3791" y="40"/>
              </a:cxn>
            </a:cxnLst>
            <a:rect l="0" t="0" r="r" b="b"/>
            <a:pathLst>
              <a:path w="4032" h="1170">
                <a:moveTo>
                  <a:pt x="3781" y="44"/>
                </a:moveTo>
                <a:cubicBezTo>
                  <a:pt x="3223" y="51"/>
                  <a:pt x="850" y="0"/>
                  <a:pt x="425" y="88"/>
                </a:cubicBezTo>
                <a:cubicBezTo>
                  <a:pt x="0" y="176"/>
                  <a:pt x="1005" y="420"/>
                  <a:pt x="1229" y="572"/>
                </a:cubicBezTo>
                <a:cubicBezTo>
                  <a:pt x="1453" y="724"/>
                  <a:pt x="1634" y="930"/>
                  <a:pt x="1772" y="1002"/>
                </a:cubicBezTo>
                <a:cubicBezTo>
                  <a:pt x="1910" y="1074"/>
                  <a:pt x="1980" y="978"/>
                  <a:pt x="2060" y="1002"/>
                </a:cubicBezTo>
                <a:cubicBezTo>
                  <a:pt x="2140" y="1026"/>
                  <a:pt x="2157" y="1122"/>
                  <a:pt x="2253" y="1146"/>
                </a:cubicBezTo>
                <a:cubicBezTo>
                  <a:pt x="2349" y="1170"/>
                  <a:pt x="2533" y="1162"/>
                  <a:pt x="2637" y="1146"/>
                </a:cubicBezTo>
                <a:cubicBezTo>
                  <a:pt x="2741" y="1130"/>
                  <a:pt x="2798" y="1074"/>
                  <a:pt x="2878" y="1050"/>
                </a:cubicBezTo>
                <a:cubicBezTo>
                  <a:pt x="2958" y="1026"/>
                  <a:pt x="3033" y="1023"/>
                  <a:pt x="3118" y="1002"/>
                </a:cubicBezTo>
                <a:cubicBezTo>
                  <a:pt x="3203" y="981"/>
                  <a:pt x="3311" y="938"/>
                  <a:pt x="3389" y="924"/>
                </a:cubicBezTo>
                <a:cubicBezTo>
                  <a:pt x="3467" y="910"/>
                  <a:pt x="3522" y="935"/>
                  <a:pt x="3589" y="916"/>
                </a:cubicBezTo>
                <a:cubicBezTo>
                  <a:pt x="3656" y="897"/>
                  <a:pt x="3717" y="931"/>
                  <a:pt x="3791" y="809"/>
                </a:cubicBezTo>
                <a:cubicBezTo>
                  <a:pt x="3865" y="687"/>
                  <a:pt x="4032" y="312"/>
                  <a:pt x="4032" y="184"/>
                </a:cubicBezTo>
                <a:cubicBezTo>
                  <a:pt x="4032" y="56"/>
                  <a:pt x="3831" y="64"/>
                  <a:pt x="3791" y="40"/>
                </a:cubicBezTo>
              </a:path>
            </a:pathLst>
          </a:custGeom>
          <a:solidFill>
            <a:srgbClr val="CCCC00">
              <a:alpha val="39999"/>
            </a:srgbClr>
          </a:solidFill>
          <a:ln w="12700" cap="flat">
            <a:solidFill>
              <a:schemeClr val="tx1"/>
            </a:solidFill>
            <a:prstDash val="dash"/>
            <a:round/>
            <a:headEnd/>
            <a:tailEnd/>
          </a:ln>
          <a:effectLst/>
        </p:spPr>
        <p:txBody>
          <a:bodyPr/>
          <a:lstStyle/>
          <a:p>
            <a:endParaRPr lang="en-US"/>
          </a:p>
        </p:txBody>
      </p:sp>
      <p:sp>
        <p:nvSpPr>
          <p:cNvPr id="18435" name="Freeform 3"/>
          <p:cNvSpPr>
            <a:spLocks/>
          </p:cNvSpPr>
          <p:nvPr/>
        </p:nvSpPr>
        <p:spPr bwMode="auto">
          <a:xfrm>
            <a:off x="152400" y="5395913"/>
            <a:ext cx="9042400" cy="1462087"/>
          </a:xfrm>
          <a:custGeom>
            <a:avLst/>
            <a:gdLst/>
            <a:ahLst/>
            <a:cxnLst>
              <a:cxn ang="0">
                <a:pos x="24" y="921"/>
              </a:cxn>
              <a:cxn ang="0">
                <a:pos x="88" y="777"/>
              </a:cxn>
              <a:cxn ang="0">
                <a:pos x="128" y="722"/>
              </a:cxn>
              <a:cxn ang="0">
                <a:pos x="240" y="658"/>
              </a:cxn>
              <a:cxn ang="0">
                <a:pos x="280" y="594"/>
              </a:cxn>
              <a:cxn ang="0">
                <a:pos x="288" y="570"/>
              </a:cxn>
              <a:cxn ang="0">
                <a:pos x="408" y="522"/>
              </a:cxn>
              <a:cxn ang="0">
                <a:pos x="424" y="466"/>
              </a:cxn>
              <a:cxn ang="0">
                <a:pos x="520" y="418"/>
              </a:cxn>
              <a:cxn ang="0">
                <a:pos x="608" y="354"/>
              </a:cxn>
              <a:cxn ang="0">
                <a:pos x="960" y="307"/>
              </a:cxn>
              <a:cxn ang="0">
                <a:pos x="952" y="283"/>
              </a:cxn>
              <a:cxn ang="0">
                <a:pos x="976" y="275"/>
              </a:cxn>
              <a:cxn ang="0">
                <a:pos x="1112" y="283"/>
              </a:cxn>
              <a:cxn ang="0">
                <a:pos x="1336" y="307"/>
              </a:cxn>
              <a:cxn ang="0">
                <a:pos x="1416" y="346"/>
              </a:cxn>
              <a:cxn ang="0">
                <a:pos x="1464" y="362"/>
              </a:cxn>
              <a:cxn ang="0">
                <a:pos x="2376" y="315"/>
              </a:cxn>
              <a:cxn ang="0">
                <a:pos x="2544" y="259"/>
              </a:cxn>
              <a:cxn ang="0">
                <a:pos x="2640" y="243"/>
              </a:cxn>
              <a:cxn ang="0">
                <a:pos x="3088" y="251"/>
              </a:cxn>
              <a:cxn ang="0">
                <a:pos x="3224" y="259"/>
              </a:cxn>
              <a:cxn ang="0">
                <a:pos x="3272" y="291"/>
              </a:cxn>
              <a:cxn ang="0">
                <a:pos x="3352" y="315"/>
              </a:cxn>
              <a:cxn ang="0">
                <a:pos x="3696" y="307"/>
              </a:cxn>
              <a:cxn ang="0">
                <a:pos x="3840" y="259"/>
              </a:cxn>
              <a:cxn ang="0">
                <a:pos x="4128" y="251"/>
              </a:cxn>
              <a:cxn ang="0">
                <a:pos x="4208" y="243"/>
              </a:cxn>
              <a:cxn ang="0">
                <a:pos x="4256" y="227"/>
              </a:cxn>
              <a:cxn ang="0">
                <a:pos x="4280" y="219"/>
              </a:cxn>
              <a:cxn ang="0">
                <a:pos x="4520" y="235"/>
              </a:cxn>
              <a:cxn ang="0">
                <a:pos x="4544" y="251"/>
              </a:cxn>
              <a:cxn ang="0">
                <a:pos x="4672" y="267"/>
              </a:cxn>
              <a:cxn ang="0">
                <a:pos x="4840" y="313"/>
              </a:cxn>
              <a:cxn ang="0">
                <a:pos x="5136" y="337"/>
              </a:cxn>
              <a:cxn ang="0">
                <a:pos x="5176" y="377"/>
              </a:cxn>
              <a:cxn ang="0">
                <a:pos x="5184" y="369"/>
              </a:cxn>
              <a:cxn ang="0">
                <a:pos x="5288" y="386"/>
              </a:cxn>
              <a:cxn ang="0">
                <a:pos x="5408" y="321"/>
              </a:cxn>
              <a:cxn ang="0">
                <a:pos x="5528" y="187"/>
              </a:cxn>
              <a:cxn ang="0">
                <a:pos x="5696" y="65"/>
              </a:cxn>
              <a:cxn ang="0">
                <a:pos x="5688" y="578"/>
              </a:cxn>
              <a:cxn ang="0">
                <a:pos x="5688" y="641"/>
              </a:cxn>
              <a:cxn ang="0">
                <a:pos x="5696" y="913"/>
              </a:cxn>
              <a:cxn ang="0">
                <a:pos x="4584" y="913"/>
              </a:cxn>
              <a:cxn ang="0">
                <a:pos x="24" y="921"/>
              </a:cxn>
            </a:cxnLst>
            <a:rect l="0" t="0" r="r" b="b"/>
            <a:pathLst>
              <a:path w="5696" h="921">
                <a:moveTo>
                  <a:pt x="24" y="921"/>
                </a:moveTo>
                <a:cubicBezTo>
                  <a:pt x="33" y="770"/>
                  <a:pt x="0" y="806"/>
                  <a:pt x="88" y="777"/>
                </a:cubicBezTo>
                <a:cubicBezTo>
                  <a:pt x="107" y="722"/>
                  <a:pt x="88" y="734"/>
                  <a:pt x="128" y="722"/>
                </a:cubicBezTo>
                <a:cubicBezTo>
                  <a:pt x="156" y="680"/>
                  <a:pt x="198" y="686"/>
                  <a:pt x="240" y="658"/>
                </a:cubicBezTo>
                <a:cubicBezTo>
                  <a:pt x="259" y="601"/>
                  <a:pt x="242" y="619"/>
                  <a:pt x="280" y="594"/>
                </a:cubicBezTo>
                <a:cubicBezTo>
                  <a:pt x="283" y="586"/>
                  <a:pt x="281" y="575"/>
                  <a:pt x="288" y="570"/>
                </a:cubicBezTo>
                <a:cubicBezTo>
                  <a:pt x="319" y="548"/>
                  <a:pt x="371" y="546"/>
                  <a:pt x="408" y="522"/>
                </a:cubicBezTo>
                <a:cubicBezTo>
                  <a:pt x="409" y="520"/>
                  <a:pt x="420" y="471"/>
                  <a:pt x="424" y="466"/>
                </a:cubicBezTo>
                <a:cubicBezTo>
                  <a:pt x="445" y="440"/>
                  <a:pt x="491" y="437"/>
                  <a:pt x="520" y="418"/>
                </a:cubicBezTo>
                <a:cubicBezTo>
                  <a:pt x="561" y="357"/>
                  <a:pt x="542" y="371"/>
                  <a:pt x="608" y="354"/>
                </a:cubicBezTo>
                <a:cubicBezTo>
                  <a:pt x="682" y="244"/>
                  <a:pt x="822" y="311"/>
                  <a:pt x="960" y="307"/>
                </a:cubicBezTo>
                <a:cubicBezTo>
                  <a:pt x="957" y="299"/>
                  <a:pt x="948" y="291"/>
                  <a:pt x="952" y="283"/>
                </a:cubicBezTo>
                <a:cubicBezTo>
                  <a:pt x="956" y="275"/>
                  <a:pt x="968" y="275"/>
                  <a:pt x="976" y="275"/>
                </a:cubicBezTo>
                <a:cubicBezTo>
                  <a:pt x="1021" y="275"/>
                  <a:pt x="1067" y="280"/>
                  <a:pt x="1112" y="283"/>
                </a:cubicBezTo>
                <a:cubicBezTo>
                  <a:pt x="1184" y="307"/>
                  <a:pt x="1263" y="286"/>
                  <a:pt x="1336" y="307"/>
                </a:cubicBezTo>
                <a:cubicBezTo>
                  <a:pt x="1366" y="316"/>
                  <a:pt x="1388" y="335"/>
                  <a:pt x="1416" y="346"/>
                </a:cubicBezTo>
                <a:cubicBezTo>
                  <a:pt x="1431" y="353"/>
                  <a:pt x="1464" y="362"/>
                  <a:pt x="1464" y="362"/>
                </a:cubicBezTo>
                <a:cubicBezTo>
                  <a:pt x="2827" y="345"/>
                  <a:pt x="1550" y="337"/>
                  <a:pt x="2376" y="315"/>
                </a:cubicBezTo>
                <a:cubicBezTo>
                  <a:pt x="2432" y="296"/>
                  <a:pt x="2488" y="278"/>
                  <a:pt x="2544" y="259"/>
                </a:cubicBezTo>
                <a:cubicBezTo>
                  <a:pt x="2575" y="249"/>
                  <a:pt x="2640" y="243"/>
                  <a:pt x="2640" y="243"/>
                </a:cubicBezTo>
                <a:cubicBezTo>
                  <a:pt x="2789" y="246"/>
                  <a:pt x="2939" y="247"/>
                  <a:pt x="3088" y="251"/>
                </a:cubicBezTo>
                <a:cubicBezTo>
                  <a:pt x="3133" y="252"/>
                  <a:pt x="3180" y="249"/>
                  <a:pt x="3224" y="259"/>
                </a:cubicBezTo>
                <a:cubicBezTo>
                  <a:pt x="3243" y="263"/>
                  <a:pt x="3256" y="280"/>
                  <a:pt x="3272" y="291"/>
                </a:cubicBezTo>
                <a:cubicBezTo>
                  <a:pt x="3293" y="305"/>
                  <a:pt x="3328" y="307"/>
                  <a:pt x="3352" y="315"/>
                </a:cubicBezTo>
                <a:cubicBezTo>
                  <a:pt x="3467" y="312"/>
                  <a:pt x="3582" y="314"/>
                  <a:pt x="3696" y="307"/>
                </a:cubicBezTo>
                <a:cubicBezTo>
                  <a:pt x="3744" y="304"/>
                  <a:pt x="3792" y="260"/>
                  <a:pt x="3840" y="259"/>
                </a:cubicBezTo>
                <a:cubicBezTo>
                  <a:pt x="3936" y="256"/>
                  <a:pt x="4032" y="254"/>
                  <a:pt x="4128" y="251"/>
                </a:cubicBezTo>
                <a:cubicBezTo>
                  <a:pt x="4155" y="248"/>
                  <a:pt x="4182" y="248"/>
                  <a:pt x="4208" y="243"/>
                </a:cubicBezTo>
                <a:cubicBezTo>
                  <a:pt x="4225" y="240"/>
                  <a:pt x="4240" y="232"/>
                  <a:pt x="4256" y="227"/>
                </a:cubicBezTo>
                <a:cubicBezTo>
                  <a:pt x="4264" y="224"/>
                  <a:pt x="4280" y="219"/>
                  <a:pt x="4280" y="219"/>
                </a:cubicBezTo>
                <a:cubicBezTo>
                  <a:pt x="4360" y="223"/>
                  <a:pt x="4442" y="216"/>
                  <a:pt x="4520" y="235"/>
                </a:cubicBezTo>
                <a:cubicBezTo>
                  <a:pt x="4529" y="237"/>
                  <a:pt x="4535" y="247"/>
                  <a:pt x="4544" y="251"/>
                </a:cubicBezTo>
                <a:cubicBezTo>
                  <a:pt x="4579" y="268"/>
                  <a:pt x="4652" y="265"/>
                  <a:pt x="4672" y="267"/>
                </a:cubicBezTo>
                <a:cubicBezTo>
                  <a:pt x="4752" y="287"/>
                  <a:pt x="4798" y="271"/>
                  <a:pt x="4840" y="313"/>
                </a:cubicBezTo>
                <a:cubicBezTo>
                  <a:pt x="4854" y="327"/>
                  <a:pt x="5120" y="326"/>
                  <a:pt x="5136" y="337"/>
                </a:cubicBezTo>
                <a:cubicBezTo>
                  <a:pt x="5160" y="352"/>
                  <a:pt x="5150" y="373"/>
                  <a:pt x="5176" y="377"/>
                </a:cubicBezTo>
                <a:cubicBezTo>
                  <a:pt x="5257" y="404"/>
                  <a:pt x="5096" y="363"/>
                  <a:pt x="5184" y="369"/>
                </a:cubicBezTo>
                <a:cubicBezTo>
                  <a:pt x="5248" y="366"/>
                  <a:pt x="5226" y="401"/>
                  <a:pt x="5288" y="386"/>
                </a:cubicBezTo>
                <a:cubicBezTo>
                  <a:pt x="5310" y="381"/>
                  <a:pt x="5408" y="321"/>
                  <a:pt x="5408" y="321"/>
                </a:cubicBezTo>
                <a:cubicBezTo>
                  <a:pt x="5438" y="231"/>
                  <a:pt x="5457" y="234"/>
                  <a:pt x="5528" y="187"/>
                </a:cubicBezTo>
                <a:cubicBezTo>
                  <a:pt x="5579" y="153"/>
                  <a:pt x="5669" y="0"/>
                  <a:pt x="5696" y="65"/>
                </a:cubicBezTo>
                <a:lnTo>
                  <a:pt x="5688" y="578"/>
                </a:lnTo>
                <a:lnTo>
                  <a:pt x="5688" y="641"/>
                </a:lnTo>
                <a:lnTo>
                  <a:pt x="5696" y="913"/>
                </a:lnTo>
                <a:lnTo>
                  <a:pt x="4584" y="913"/>
                </a:lnTo>
                <a:lnTo>
                  <a:pt x="24" y="921"/>
                </a:lnTo>
                <a:close/>
              </a:path>
            </a:pathLst>
          </a:custGeom>
          <a:solidFill>
            <a:srgbClr val="99CCFF"/>
          </a:solidFill>
          <a:ln w="12700">
            <a:noFill/>
            <a:round/>
            <a:headEnd/>
            <a:tailEnd/>
          </a:ln>
          <a:effectLst/>
        </p:spPr>
        <p:txBody>
          <a:bodyPr/>
          <a:lstStyle/>
          <a:p>
            <a:endParaRPr lang="en-US"/>
          </a:p>
        </p:txBody>
      </p:sp>
      <p:sp>
        <p:nvSpPr>
          <p:cNvPr id="18436" name="Text Box 4"/>
          <p:cNvSpPr txBox="1">
            <a:spLocks noChangeArrowheads="1"/>
          </p:cNvSpPr>
          <p:nvPr/>
        </p:nvSpPr>
        <p:spPr bwMode="auto">
          <a:xfrm>
            <a:off x="8235950" y="6362700"/>
            <a:ext cx="92075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1200" b="1"/>
              <a:t>Persians</a:t>
            </a:r>
          </a:p>
          <a:p>
            <a:pPr algn="ctr">
              <a:lnSpc>
                <a:spcPct val="75000"/>
              </a:lnSpc>
              <a:spcBef>
                <a:spcPct val="50000"/>
              </a:spcBef>
            </a:pPr>
            <a:r>
              <a:rPr lang="en-US" sz="1200"/>
              <a:t>(Datis)</a:t>
            </a:r>
          </a:p>
        </p:txBody>
      </p:sp>
      <p:sp>
        <p:nvSpPr>
          <p:cNvPr id="18437" name="Freeform 5"/>
          <p:cNvSpPr>
            <a:spLocks/>
          </p:cNvSpPr>
          <p:nvPr/>
        </p:nvSpPr>
        <p:spPr bwMode="auto">
          <a:xfrm>
            <a:off x="1257300" y="711200"/>
            <a:ext cx="673100" cy="5156200"/>
          </a:xfrm>
          <a:custGeom>
            <a:avLst/>
            <a:gdLst/>
            <a:ahLst/>
            <a:cxnLst>
              <a:cxn ang="0">
                <a:pos x="272" y="3248"/>
              </a:cxn>
              <a:cxn ang="0">
                <a:pos x="400" y="2200"/>
              </a:cxn>
              <a:cxn ang="0">
                <a:pos x="128" y="1848"/>
              </a:cxn>
              <a:cxn ang="0">
                <a:pos x="160" y="984"/>
              </a:cxn>
              <a:cxn ang="0">
                <a:pos x="0" y="0"/>
              </a:cxn>
            </a:cxnLst>
            <a:rect l="0" t="0" r="r" b="b"/>
            <a:pathLst>
              <a:path w="424" h="3248">
                <a:moveTo>
                  <a:pt x="272" y="3248"/>
                </a:moveTo>
                <a:cubicBezTo>
                  <a:pt x="293" y="3073"/>
                  <a:pt x="424" y="2433"/>
                  <a:pt x="400" y="2200"/>
                </a:cubicBezTo>
                <a:cubicBezTo>
                  <a:pt x="376" y="1967"/>
                  <a:pt x="168" y="2051"/>
                  <a:pt x="128" y="1848"/>
                </a:cubicBezTo>
                <a:cubicBezTo>
                  <a:pt x="88" y="1645"/>
                  <a:pt x="181" y="1292"/>
                  <a:pt x="160" y="984"/>
                </a:cubicBezTo>
                <a:cubicBezTo>
                  <a:pt x="139" y="676"/>
                  <a:pt x="33" y="205"/>
                  <a:pt x="0" y="0"/>
                </a:cubicBezTo>
              </a:path>
            </a:pathLst>
          </a:custGeom>
          <a:noFill/>
          <a:ln w="38100">
            <a:solidFill>
              <a:srgbClr val="3366FF"/>
            </a:solidFill>
            <a:round/>
            <a:headEnd/>
            <a:tailEnd/>
          </a:ln>
          <a:effectLst/>
        </p:spPr>
        <p:txBody>
          <a:bodyPr/>
          <a:lstStyle/>
          <a:p>
            <a:endParaRPr lang="en-US"/>
          </a:p>
        </p:txBody>
      </p:sp>
      <p:sp>
        <p:nvSpPr>
          <p:cNvPr id="18438" name="Freeform 6"/>
          <p:cNvSpPr>
            <a:spLocks/>
          </p:cNvSpPr>
          <p:nvPr/>
        </p:nvSpPr>
        <p:spPr bwMode="auto">
          <a:xfrm>
            <a:off x="6851650" y="588963"/>
            <a:ext cx="539750" cy="5130800"/>
          </a:xfrm>
          <a:custGeom>
            <a:avLst/>
            <a:gdLst/>
            <a:ahLst/>
            <a:cxnLst>
              <a:cxn ang="0">
                <a:pos x="176" y="3232"/>
              </a:cxn>
              <a:cxn ang="0">
                <a:pos x="151" y="2411"/>
              </a:cxn>
              <a:cxn ang="0">
                <a:pos x="224" y="1960"/>
              </a:cxn>
              <a:cxn ang="0">
                <a:pos x="328" y="1736"/>
              </a:cxn>
              <a:cxn ang="0">
                <a:pos x="296" y="1536"/>
              </a:cxn>
              <a:cxn ang="0">
                <a:pos x="188" y="1157"/>
              </a:cxn>
              <a:cxn ang="0">
                <a:pos x="132" y="885"/>
              </a:cxn>
              <a:cxn ang="0">
                <a:pos x="164" y="677"/>
              </a:cxn>
              <a:cxn ang="0">
                <a:pos x="36" y="429"/>
              </a:cxn>
              <a:cxn ang="0">
                <a:pos x="4" y="61"/>
              </a:cxn>
              <a:cxn ang="0">
                <a:pos x="12" y="61"/>
              </a:cxn>
            </a:cxnLst>
            <a:rect l="0" t="0" r="r" b="b"/>
            <a:pathLst>
              <a:path w="340" h="3232">
                <a:moveTo>
                  <a:pt x="176" y="3232"/>
                </a:moveTo>
                <a:cubicBezTo>
                  <a:pt x="172" y="3094"/>
                  <a:pt x="143" y="2623"/>
                  <a:pt x="151" y="2411"/>
                </a:cubicBezTo>
                <a:cubicBezTo>
                  <a:pt x="159" y="2199"/>
                  <a:pt x="195" y="2072"/>
                  <a:pt x="224" y="1960"/>
                </a:cubicBezTo>
                <a:cubicBezTo>
                  <a:pt x="253" y="1848"/>
                  <a:pt x="316" y="1807"/>
                  <a:pt x="328" y="1736"/>
                </a:cubicBezTo>
                <a:cubicBezTo>
                  <a:pt x="340" y="1665"/>
                  <a:pt x="319" y="1632"/>
                  <a:pt x="296" y="1536"/>
                </a:cubicBezTo>
                <a:cubicBezTo>
                  <a:pt x="273" y="1440"/>
                  <a:pt x="215" y="1265"/>
                  <a:pt x="188" y="1157"/>
                </a:cubicBezTo>
                <a:cubicBezTo>
                  <a:pt x="161" y="1049"/>
                  <a:pt x="136" y="965"/>
                  <a:pt x="132" y="885"/>
                </a:cubicBezTo>
                <a:cubicBezTo>
                  <a:pt x="128" y="805"/>
                  <a:pt x="180" y="753"/>
                  <a:pt x="164" y="677"/>
                </a:cubicBezTo>
                <a:cubicBezTo>
                  <a:pt x="148" y="601"/>
                  <a:pt x="63" y="532"/>
                  <a:pt x="36" y="429"/>
                </a:cubicBezTo>
                <a:cubicBezTo>
                  <a:pt x="9" y="326"/>
                  <a:pt x="8" y="122"/>
                  <a:pt x="4" y="61"/>
                </a:cubicBezTo>
                <a:cubicBezTo>
                  <a:pt x="0" y="0"/>
                  <a:pt x="10" y="61"/>
                  <a:pt x="12" y="61"/>
                </a:cubicBezTo>
              </a:path>
            </a:pathLst>
          </a:custGeom>
          <a:noFill/>
          <a:ln w="38100">
            <a:solidFill>
              <a:srgbClr val="3366FF"/>
            </a:solidFill>
            <a:round/>
            <a:headEnd/>
            <a:tailEnd/>
          </a:ln>
          <a:effectLst/>
        </p:spPr>
        <p:txBody>
          <a:bodyPr/>
          <a:lstStyle/>
          <a:p>
            <a:endParaRPr lang="en-US"/>
          </a:p>
        </p:txBody>
      </p:sp>
      <p:grpSp>
        <p:nvGrpSpPr>
          <p:cNvPr id="18439" name="Group 7"/>
          <p:cNvGrpSpPr>
            <a:grpSpLocks/>
          </p:cNvGrpSpPr>
          <p:nvPr/>
        </p:nvGrpSpPr>
        <p:grpSpPr bwMode="auto">
          <a:xfrm>
            <a:off x="457200" y="4648200"/>
            <a:ext cx="304800" cy="228600"/>
            <a:chOff x="384" y="3216"/>
            <a:chExt cx="192" cy="144"/>
          </a:xfrm>
        </p:grpSpPr>
        <p:sp>
          <p:nvSpPr>
            <p:cNvPr id="18440" name="Line 8"/>
            <p:cNvSpPr>
              <a:spLocks noChangeShapeType="1"/>
            </p:cNvSpPr>
            <p:nvPr/>
          </p:nvSpPr>
          <p:spPr bwMode="auto">
            <a:xfrm>
              <a:off x="384" y="3312"/>
              <a:ext cx="192" cy="0"/>
            </a:xfrm>
            <a:prstGeom prst="line">
              <a:avLst/>
            </a:prstGeom>
            <a:noFill/>
            <a:ln w="19050">
              <a:solidFill>
                <a:srgbClr val="008080"/>
              </a:solidFill>
              <a:round/>
              <a:headEnd/>
              <a:tailEnd/>
            </a:ln>
            <a:effectLst/>
          </p:spPr>
          <p:txBody>
            <a:bodyPr/>
            <a:lstStyle/>
            <a:p>
              <a:endParaRPr lang="en-US"/>
            </a:p>
          </p:txBody>
        </p:sp>
        <p:sp>
          <p:nvSpPr>
            <p:cNvPr id="18441" name="Line 9"/>
            <p:cNvSpPr>
              <a:spLocks noChangeShapeType="1"/>
            </p:cNvSpPr>
            <p:nvPr/>
          </p:nvSpPr>
          <p:spPr bwMode="auto">
            <a:xfrm>
              <a:off x="432" y="3360"/>
              <a:ext cx="96" cy="0"/>
            </a:xfrm>
            <a:prstGeom prst="line">
              <a:avLst/>
            </a:prstGeom>
            <a:noFill/>
            <a:ln w="19050">
              <a:solidFill>
                <a:srgbClr val="008080"/>
              </a:solidFill>
              <a:round/>
              <a:headEnd/>
              <a:tailEnd/>
            </a:ln>
            <a:effectLst/>
          </p:spPr>
          <p:txBody>
            <a:bodyPr/>
            <a:lstStyle/>
            <a:p>
              <a:endParaRPr lang="en-US"/>
            </a:p>
          </p:txBody>
        </p:sp>
        <p:sp>
          <p:nvSpPr>
            <p:cNvPr id="18442" name="Line 10"/>
            <p:cNvSpPr>
              <a:spLocks noChangeShapeType="1"/>
            </p:cNvSpPr>
            <p:nvPr/>
          </p:nvSpPr>
          <p:spPr bwMode="auto">
            <a:xfrm>
              <a:off x="480" y="3264"/>
              <a:ext cx="0" cy="0"/>
            </a:xfrm>
            <a:prstGeom prst="line">
              <a:avLst/>
            </a:prstGeom>
            <a:noFill/>
            <a:ln w="19050">
              <a:solidFill>
                <a:srgbClr val="008080"/>
              </a:solidFill>
              <a:round/>
              <a:headEnd/>
              <a:tailEnd/>
            </a:ln>
            <a:effectLst/>
          </p:spPr>
          <p:txBody>
            <a:bodyPr/>
            <a:lstStyle/>
            <a:p>
              <a:endParaRPr lang="en-US"/>
            </a:p>
          </p:txBody>
        </p:sp>
        <p:sp>
          <p:nvSpPr>
            <p:cNvPr id="18443" name="Line 11"/>
            <p:cNvSpPr>
              <a:spLocks noChangeShapeType="1"/>
            </p:cNvSpPr>
            <p:nvPr/>
          </p:nvSpPr>
          <p:spPr bwMode="auto">
            <a:xfrm flipV="1">
              <a:off x="480" y="3216"/>
              <a:ext cx="0" cy="96"/>
            </a:xfrm>
            <a:prstGeom prst="line">
              <a:avLst/>
            </a:prstGeom>
            <a:noFill/>
            <a:ln w="19050">
              <a:solidFill>
                <a:srgbClr val="008080"/>
              </a:solidFill>
              <a:round/>
              <a:headEnd/>
              <a:tailEnd/>
            </a:ln>
            <a:effectLst/>
          </p:spPr>
          <p:txBody>
            <a:bodyPr/>
            <a:lstStyle/>
            <a:p>
              <a:endParaRPr lang="en-US"/>
            </a:p>
          </p:txBody>
        </p:sp>
        <p:sp>
          <p:nvSpPr>
            <p:cNvPr id="18444" name="Line 12"/>
            <p:cNvSpPr>
              <a:spLocks noChangeShapeType="1"/>
            </p:cNvSpPr>
            <p:nvPr/>
          </p:nvSpPr>
          <p:spPr bwMode="auto">
            <a:xfrm flipH="1" flipV="1">
              <a:off x="432" y="3264"/>
              <a:ext cx="48" cy="48"/>
            </a:xfrm>
            <a:prstGeom prst="line">
              <a:avLst/>
            </a:prstGeom>
            <a:noFill/>
            <a:ln w="19050">
              <a:solidFill>
                <a:srgbClr val="008080"/>
              </a:solidFill>
              <a:round/>
              <a:headEnd/>
              <a:tailEnd/>
            </a:ln>
            <a:effectLst/>
          </p:spPr>
          <p:txBody>
            <a:bodyPr/>
            <a:lstStyle/>
            <a:p>
              <a:endParaRPr lang="en-US"/>
            </a:p>
          </p:txBody>
        </p:sp>
        <p:sp>
          <p:nvSpPr>
            <p:cNvPr id="18445" name="Line 13"/>
            <p:cNvSpPr>
              <a:spLocks noChangeShapeType="1"/>
            </p:cNvSpPr>
            <p:nvPr/>
          </p:nvSpPr>
          <p:spPr bwMode="auto">
            <a:xfrm flipV="1">
              <a:off x="480" y="3264"/>
              <a:ext cx="48" cy="48"/>
            </a:xfrm>
            <a:prstGeom prst="line">
              <a:avLst/>
            </a:prstGeom>
            <a:noFill/>
            <a:ln w="19050">
              <a:solidFill>
                <a:srgbClr val="008080"/>
              </a:solidFill>
              <a:round/>
              <a:headEnd/>
              <a:tailEnd/>
            </a:ln>
            <a:effectLst/>
          </p:spPr>
          <p:txBody>
            <a:bodyPr/>
            <a:lstStyle/>
            <a:p>
              <a:endParaRPr lang="en-US"/>
            </a:p>
          </p:txBody>
        </p:sp>
      </p:grpSp>
      <p:grpSp>
        <p:nvGrpSpPr>
          <p:cNvPr id="18446" name="Group 14"/>
          <p:cNvGrpSpPr>
            <a:grpSpLocks/>
          </p:cNvGrpSpPr>
          <p:nvPr/>
        </p:nvGrpSpPr>
        <p:grpSpPr bwMode="auto">
          <a:xfrm>
            <a:off x="1066800" y="4267200"/>
            <a:ext cx="304800" cy="228600"/>
            <a:chOff x="384" y="3216"/>
            <a:chExt cx="192" cy="144"/>
          </a:xfrm>
        </p:grpSpPr>
        <p:sp>
          <p:nvSpPr>
            <p:cNvPr id="18447" name="Line 15"/>
            <p:cNvSpPr>
              <a:spLocks noChangeShapeType="1"/>
            </p:cNvSpPr>
            <p:nvPr/>
          </p:nvSpPr>
          <p:spPr bwMode="auto">
            <a:xfrm>
              <a:off x="384" y="3312"/>
              <a:ext cx="192" cy="0"/>
            </a:xfrm>
            <a:prstGeom prst="line">
              <a:avLst/>
            </a:prstGeom>
            <a:noFill/>
            <a:ln w="19050">
              <a:solidFill>
                <a:srgbClr val="008080"/>
              </a:solidFill>
              <a:round/>
              <a:headEnd/>
              <a:tailEnd/>
            </a:ln>
            <a:effectLst/>
          </p:spPr>
          <p:txBody>
            <a:bodyPr/>
            <a:lstStyle/>
            <a:p>
              <a:endParaRPr lang="en-US"/>
            </a:p>
          </p:txBody>
        </p:sp>
        <p:sp>
          <p:nvSpPr>
            <p:cNvPr id="18448" name="Line 16"/>
            <p:cNvSpPr>
              <a:spLocks noChangeShapeType="1"/>
            </p:cNvSpPr>
            <p:nvPr/>
          </p:nvSpPr>
          <p:spPr bwMode="auto">
            <a:xfrm>
              <a:off x="432" y="3360"/>
              <a:ext cx="96" cy="0"/>
            </a:xfrm>
            <a:prstGeom prst="line">
              <a:avLst/>
            </a:prstGeom>
            <a:noFill/>
            <a:ln w="19050">
              <a:solidFill>
                <a:srgbClr val="008080"/>
              </a:solidFill>
              <a:round/>
              <a:headEnd/>
              <a:tailEnd/>
            </a:ln>
            <a:effectLst/>
          </p:spPr>
          <p:txBody>
            <a:bodyPr/>
            <a:lstStyle/>
            <a:p>
              <a:endParaRPr lang="en-US"/>
            </a:p>
          </p:txBody>
        </p:sp>
        <p:sp>
          <p:nvSpPr>
            <p:cNvPr id="18449" name="Line 17"/>
            <p:cNvSpPr>
              <a:spLocks noChangeShapeType="1"/>
            </p:cNvSpPr>
            <p:nvPr/>
          </p:nvSpPr>
          <p:spPr bwMode="auto">
            <a:xfrm>
              <a:off x="480" y="3264"/>
              <a:ext cx="0" cy="0"/>
            </a:xfrm>
            <a:prstGeom prst="line">
              <a:avLst/>
            </a:prstGeom>
            <a:noFill/>
            <a:ln w="19050">
              <a:solidFill>
                <a:srgbClr val="008080"/>
              </a:solidFill>
              <a:round/>
              <a:headEnd/>
              <a:tailEnd/>
            </a:ln>
            <a:effectLst/>
          </p:spPr>
          <p:txBody>
            <a:bodyPr/>
            <a:lstStyle/>
            <a:p>
              <a:endParaRPr lang="en-US"/>
            </a:p>
          </p:txBody>
        </p:sp>
        <p:sp>
          <p:nvSpPr>
            <p:cNvPr id="18450" name="Line 18"/>
            <p:cNvSpPr>
              <a:spLocks noChangeShapeType="1"/>
            </p:cNvSpPr>
            <p:nvPr/>
          </p:nvSpPr>
          <p:spPr bwMode="auto">
            <a:xfrm flipV="1">
              <a:off x="480" y="3216"/>
              <a:ext cx="0" cy="96"/>
            </a:xfrm>
            <a:prstGeom prst="line">
              <a:avLst/>
            </a:prstGeom>
            <a:noFill/>
            <a:ln w="19050">
              <a:solidFill>
                <a:srgbClr val="008080"/>
              </a:solidFill>
              <a:round/>
              <a:headEnd/>
              <a:tailEnd/>
            </a:ln>
            <a:effectLst/>
          </p:spPr>
          <p:txBody>
            <a:bodyPr/>
            <a:lstStyle/>
            <a:p>
              <a:endParaRPr lang="en-US"/>
            </a:p>
          </p:txBody>
        </p:sp>
        <p:sp>
          <p:nvSpPr>
            <p:cNvPr id="18451" name="Line 19"/>
            <p:cNvSpPr>
              <a:spLocks noChangeShapeType="1"/>
            </p:cNvSpPr>
            <p:nvPr/>
          </p:nvSpPr>
          <p:spPr bwMode="auto">
            <a:xfrm flipH="1" flipV="1">
              <a:off x="432" y="3264"/>
              <a:ext cx="48" cy="48"/>
            </a:xfrm>
            <a:prstGeom prst="line">
              <a:avLst/>
            </a:prstGeom>
            <a:noFill/>
            <a:ln w="19050">
              <a:solidFill>
                <a:srgbClr val="008080"/>
              </a:solidFill>
              <a:round/>
              <a:headEnd/>
              <a:tailEnd/>
            </a:ln>
            <a:effectLst/>
          </p:spPr>
          <p:txBody>
            <a:bodyPr/>
            <a:lstStyle/>
            <a:p>
              <a:endParaRPr lang="en-US"/>
            </a:p>
          </p:txBody>
        </p:sp>
        <p:sp>
          <p:nvSpPr>
            <p:cNvPr id="18452" name="Line 20"/>
            <p:cNvSpPr>
              <a:spLocks noChangeShapeType="1"/>
            </p:cNvSpPr>
            <p:nvPr/>
          </p:nvSpPr>
          <p:spPr bwMode="auto">
            <a:xfrm flipV="1">
              <a:off x="480" y="3264"/>
              <a:ext cx="48" cy="48"/>
            </a:xfrm>
            <a:prstGeom prst="line">
              <a:avLst/>
            </a:prstGeom>
            <a:noFill/>
            <a:ln w="19050">
              <a:solidFill>
                <a:srgbClr val="008080"/>
              </a:solidFill>
              <a:round/>
              <a:headEnd/>
              <a:tailEnd/>
            </a:ln>
            <a:effectLst/>
          </p:spPr>
          <p:txBody>
            <a:bodyPr/>
            <a:lstStyle/>
            <a:p>
              <a:endParaRPr lang="en-US"/>
            </a:p>
          </p:txBody>
        </p:sp>
      </p:grpSp>
      <p:grpSp>
        <p:nvGrpSpPr>
          <p:cNvPr id="18453" name="Group 21"/>
          <p:cNvGrpSpPr>
            <a:grpSpLocks/>
          </p:cNvGrpSpPr>
          <p:nvPr/>
        </p:nvGrpSpPr>
        <p:grpSpPr bwMode="auto">
          <a:xfrm>
            <a:off x="457200" y="5486400"/>
            <a:ext cx="304800" cy="228600"/>
            <a:chOff x="384" y="3216"/>
            <a:chExt cx="192" cy="144"/>
          </a:xfrm>
        </p:grpSpPr>
        <p:sp>
          <p:nvSpPr>
            <p:cNvPr id="18454" name="Line 22"/>
            <p:cNvSpPr>
              <a:spLocks noChangeShapeType="1"/>
            </p:cNvSpPr>
            <p:nvPr/>
          </p:nvSpPr>
          <p:spPr bwMode="auto">
            <a:xfrm>
              <a:off x="384" y="3312"/>
              <a:ext cx="192" cy="0"/>
            </a:xfrm>
            <a:prstGeom prst="line">
              <a:avLst/>
            </a:prstGeom>
            <a:noFill/>
            <a:ln w="19050">
              <a:solidFill>
                <a:srgbClr val="008080"/>
              </a:solidFill>
              <a:round/>
              <a:headEnd/>
              <a:tailEnd/>
            </a:ln>
            <a:effectLst/>
          </p:spPr>
          <p:txBody>
            <a:bodyPr/>
            <a:lstStyle/>
            <a:p>
              <a:endParaRPr lang="en-US"/>
            </a:p>
          </p:txBody>
        </p:sp>
        <p:sp>
          <p:nvSpPr>
            <p:cNvPr id="18455" name="Line 23"/>
            <p:cNvSpPr>
              <a:spLocks noChangeShapeType="1"/>
            </p:cNvSpPr>
            <p:nvPr/>
          </p:nvSpPr>
          <p:spPr bwMode="auto">
            <a:xfrm>
              <a:off x="432" y="3360"/>
              <a:ext cx="96" cy="0"/>
            </a:xfrm>
            <a:prstGeom prst="line">
              <a:avLst/>
            </a:prstGeom>
            <a:noFill/>
            <a:ln w="19050">
              <a:solidFill>
                <a:srgbClr val="008080"/>
              </a:solidFill>
              <a:round/>
              <a:headEnd/>
              <a:tailEnd/>
            </a:ln>
            <a:effectLst/>
          </p:spPr>
          <p:txBody>
            <a:bodyPr/>
            <a:lstStyle/>
            <a:p>
              <a:endParaRPr lang="en-US"/>
            </a:p>
          </p:txBody>
        </p:sp>
        <p:sp>
          <p:nvSpPr>
            <p:cNvPr id="18456" name="Line 24"/>
            <p:cNvSpPr>
              <a:spLocks noChangeShapeType="1"/>
            </p:cNvSpPr>
            <p:nvPr/>
          </p:nvSpPr>
          <p:spPr bwMode="auto">
            <a:xfrm>
              <a:off x="480" y="3264"/>
              <a:ext cx="0" cy="0"/>
            </a:xfrm>
            <a:prstGeom prst="line">
              <a:avLst/>
            </a:prstGeom>
            <a:noFill/>
            <a:ln w="19050">
              <a:solidFill>
                <a:srgbClr val="008080"/>
              </a:solidFill>
              <a:round/>
              <a:headEnd/>
              <a:tailEnd/>
            </a:ln>
            <a:effectLst/>
          </p:spPr>
          <p:txBody>
            <a:bodyPr/>
            <a:lstStyle/>
            <a:p>
              <a:endParaRPr lang="en-US"/>
            </a:p>
          </p:txBody>
        </p:sp>
        <p:sp>
          <p:nvSpPr>
            <p:cNvPr id="18457" name="Line 25"/>
            <p:cNvSpPr>
              <a:spLocks noChangeShapeType="1"/>
            </p:cNvSpPr>
            <p:nvPr/>
          </p:nvSpPr>
          <p:spPr bwMode="auto">
            <a:xfrm flipV="1">
              <a:off x="480" y="3216"/>
              <a:ext cx="0" cy="96"/>
            </a:xfrm>
            <a:prstGeom prst="line">
              <a:avLst/>
            </a:prstGeom>
            <a:noFill/>
            <a:ln w="19050">
              <a:solidFill>
                <a:srgbClr val="008080"/>
              </a:solidFill>
              <a:round/>
              <a:headEnd/>
              <a:tailEnd/>
            </a:ln>
            <a:effectLst/>
          </p:spPr>
          <p:txBody>
            <a:bodyPr/>
            <a:lstStyle/>
            <a:p>
              <a:endParaRPr lang="en-US"/>
            </a:p>
          </p:txBody>
        </p:sp>
        <p:sp>
          <p:nvSpPr>
            <p:cNvPr id="18458" name="Line 26"/>
            <p:cNvSpPr>
              <a:spLocks noChangeShapeType="1"/>
            </p:cNvSpPr>
            <p:nvPr/>
          </p:nvSpPr>
          <p:spPr bwMode="auto">
            <a:xfrm flipH="1" flipV="1">
              <a:off x="432" y="3264"/>
              <a:ext cx="48" cy="48"/>
            </a:xfrm>
            <a:prstGeom prst="line">
              <a:avLst/>
            </a:prstGeom>
            <a:noFill/>
            <a:ln w="19050">
              <a:solidFill>
                <a:srgbClr val="008080"/>
              </a:solidFill>
              <a:round/>
              <a:headEnd/>
              <a:tailEnd/>
            </a:ln>
            <a:effectLst/>
          </p:spPr>
          <p:txBody>
            <a:bodyPr/>
            <a:lstStyle/>
            <a:p>
              <a:endParaRPr lang="en-US"/>
            </a:p>
          </p:txBody>
        </p:sp>
        <p:sp>
          <p:nvSpPr>
            <p:cNvPr id="18459" name="Line 27"/>
            <p:cNvSpPr>
              <a:spLocks noChangeShapeType="1"/>
            </p:cNvSpPr>
            <p:nvPr/>
          </p:nvSpPr>
          <p:spPr bwMode="auto">
            <a:xfrm flipV="1">
              <a:off x="480" y="3264"/>
              <a:ext cx="48" cy="48"/>
            </a:xfrm>
            <a:prstGeom prst="line">
              <a:avLst/>
            </a:prstGeom>
            <a:noFill/>
            <a:ln w="19050">
              <a:solidFill>
                <a:srgbClr val="008080"/>
              </a:solidFill>
              <a:round/>
              <a:headEnd/>
              <a:tailEnd/>
            </a:ln>
            <a:effectLst/>
          </p:spPr>
          <p:txBody>
            <a:bodyPr/>
            <a:lstStyle/>
            <a:p>
              <a:endParaRPr lang="en-US"/>
            </a:p>
          </p:txBody>
        </p:sp>
      </p:grpSp>
      <p:grpSp>
        <p:nvGrpSpPr>
          <p:cNvPr id="18460" name="Group 28"/>
          <p:cNvGrpSpPr>
            <a:grpSpLocks/>
          </p:cNvGrpSpPr>
          <p:nvPr/>
        </p:nvGrpSpPr>
        <p:grpSpPr bwMode="auto">
          <a:xfrm>
            <a:off x="990600" y="5029200"/>
            <a:ext cx="304800" cy="228600"/>
            <a:chOff x="384" y="3216"/>
            <a:chExt cx="192" cy="144"/>
          </a:xfrm>
        </p:grpSpPr>
        <p:sp>
          <p:nvSpPr>
            <p:cNvPr id="18461" name="Line 29"/>
            <p:cNvSpPr>
              <a:spLocks noChangeShapeType="1"/>
            </p:cNvSpPr>
            <p:nvPr/>
          </p:nvSpPr>
          <p:spPr bwMode="auto">
            <a:xfrm>
              <a:off x="384" y="3312"/>
              <a:ext cx="192" cy="0"/>
            </a:xfrm>
            <a:prstGeom prst="line">
              <a:avLst/>
            </a:prstGeom>
            <a:noFill/>
            <a:ln w="19050">
              <a:solidFill>
                <a:srgbClr val="008080"/>
              </a:solidFill>
              <a:round/>
              <a:headEnd/>
              <a:tailEnd/>
            </a:ln>
            <a:effectLst/>
          </p:spPr>
          <p:txBody>
            <a:bodyPr/>
            <a:lstStyle/>
            <a:p>
              <a:endParaRPr lang="en-US"/>
            </a:p>
          </p:txBody>
        </p:sp>
        <p:sp>
          <p:nvSpPr>
            <p:cNvPr id="18462" name="Line 30"/>
            <p:cNvSpPr>
              <a:spLocks noChangeShapeType="1"/>
            </p:cNvSpPr>
            <p:nvPr/>
          </p:nvSpPr>
          <p:spPr bwMode="auto">
            <a:xfrm>
              <a:off x="432" y="3360"/>
              <a:ext cx="96" cy="0"/>
            </a:xfrm>
            <a:prstGeom prst="line">
              <a:avLst/>
            </a:prstGeom>
            <a:noFill/>
            <a:ln w="19050">
              <a:solidFill>
                <a:srgbClr val="008080"/>
              </a:solidFill>
              <a:round/>
              <a:headEnd/>
              <a:tailEnd/>
            </a:ln>
            <a:effectLst/>
          </p:spPr>
          <p:txBody>
            <a:bodyPr/>
            <a:lstStyle/>
            <a:p>
              <a:endParaRPr lang="en-US"/>
            </a:p>
          </p:txBody>
        </p:sp>
        <p:sp>
          <p:nvSpPr>
            <p:cNvPr id="18463" name="Line 31"/>
            <p:cNvSpPr>
              <a:spLocks noChangeShapeType="1"/>
            </p:cNvSpPr>
            <p:nvPr/>
          </p:nvSpPr>
          <p:spPr bwMode="auto">
            <a:xfrm>
              <a:off x="480" y="3264"/>
              <a:ext cx="0" cy="0"/>
            </a:xfrm>
            <a:prstGeom prst="line">
              <a:avLst/>
            </a:prstGeom>
            <a:noFill/>
            <a:ln w="19050">
              <a:solidFill>
                <a:srgbClr val="008080"/>
              </a:solidFill>
              <a:round/>
              <a:headEnd/>
              <a:tailEnd/>
            </a:ln>
            <a:effectLst/>
          </p:spPr>
          <p:txBody>
            <a:bodyPr/>
            <a:lstStyle/>
            <a:p>
              <a:endParaRPr lang="en-US"/>
            </a:p>
          </p:txBody>
        </p:sp>
        <p:sp>
          <p:nvSpPr>
            <p:cNvPr id="18464" name="Line 32"/>
            <p:cNvSpPr>
              <a:spLocks noChangeShapeType="1"/>
            </p:cNvSpPr>
            <p:nvPr/>
          </p:nvSpPr>
          <p:spPr bwMode="auto">
            <a:xfrm flipV="1">
              <a:off x="480" y="3216"/>
              <a:ext cx="0" cy="96"/>
            </a:xfrm>
            <a:prstGeom prst="line">
              <a:avLst/>
            </a:prstGeom>
            <a:noFill/>
            <a:ln w="19050">
              <a:solidFill>
                <a:srgbClr val="008080"/>
              </a:solidFill>
              <a:round/>
              <a:headEnd/>
              <a:tailEnd/>
            </a:ln>
            <a:effectLst/>
          </p:spPr>
          <p:txBody>
            <a:bodyPr/>
            <a:lstStyle/>
            <a:p>
              <a:endParaRPr lang="en-US"/>
            </a:p>
          </p:txBody>
        </p:sp>
        <p:sp>
          <p:nvSpPr>
            <p:cNvPr id="18465" name="Line 33"/>
            <p:cNvSpPr>
              <a:spLocks noChangeShapeType="1"/>
            </p:cNvSpPr>
            <p:nvPr/>
          </p:nvSpPr>
          <p:spPr bwMode="auto">
            <a:xfrm flipH="1" flipV="1">
              <a:off x="432" y="3264"/>
              <a:ext cx="48" cy="48"/>
            </a:xfrm>
            <a:prstGeom prst="line">
              <a:avLst/>
            </a:prstGeom>
            <a:noFill/>
            <a:ln w="19050">
              <a:solidFill>
                <a:srgbClr val="008080"/>
              </a:solidFill>
              <a:round/>
              <a:headEnd/>
              <a:tailEnd/>
            </a:ln>
            <a:effectLst/>
          </p:spPr>
          <p:txBody>
            <a:bodyPr/>
            <a:lstStyle/>
            <a:p>
              <a:endParaRPr lang="en-US"/>
            </a:p>
          </p:txBody>
        </p:sp>
        <p:sp>
          <p:nvSpPr>
            <p:cNvPr id="18466" name="Line 34"/>
            <p:cNvSpPr>
              <a:spLocks noChangeShapeType="1"/>
            </p:cNvSpPr>
            <p:nvPr/>
          </p:nvSpPr>
          <p:spPr bwMode="auto">
            <a:xfrm flipV="1">
              <a:off x="480" y="3264"/>
              <a:ext cx="48" cy="48"/>
            </a:xfrm>
            <a:prstGeom prst="line">
              <a:avLst/>
            </a:prstGeom>
            <a:noFill/>
            <a:ln w="19050">
              <a:solidFill>
                <a:srgbClr val="008080"/>
              </a:solidFill>
              <a:round/>
              <a:headEnd/>
              <a:tailEnd/>
            </a:ln>
            <a:effectLst/>
          </p:spPr>
          <p:txBody>
            <a:bodyPr/>
            <a:lstStyle/>
            <a:p>
              <a:endParaRPr lang="en-US"/>
            </a:p>
          </p:txBody>
        </p:sp>
      </p:grpSp>
      <p:sp>
        <p:nvSpPr>
          <p:cNvPr id="18502" name="Rectangle 70"/>
          <p:cNvSpPr>
            <a:spLocks noChangeArrowheads="1"/>
          </p:cNvSpPr>
          <p:nvPr/>
        </p:nvSpPr>
        <p:spPr bwMode="auto">
          <a:xfrm>
            <a:off x="6799263" y="625475"/>
            <a:ext cx="115887" cy="38100"/>
          </a:xfrm>
          <a:prstGeom prst="rect">
            <a:avLst/>
          </a:prstGeom>
          <a:solidFill>
            <a:srgbClr val="CCCC00"/>
          </a:solidFill>
          <a:ln w="9525">
            <a:noFill/>
            <a:miter lim="800000"/>
            <a:headEnd/>
            <a:tailEnd/>
          </a:ln>
          <a:effectLst/>
        </p:spPr>
        <p:txBody>
          <a:bodyPr wrap="none" anchor="ctr"/>
          <a:lstStyle/>
          <a:p>
            <a:endParaRPr lang="en-US"/>
          </a:p>
        </p:txBody>
      </p:sp>
      <p:sp>
        <p:nvSpPr>
          <p:cNvPr id="18503" name="Line 71"/>
          <p:cNvSpPr>
            <a:spLocks noChangeShapeType="1"/>
          </p:cNvSpPr>
          <p:nvPr/>
        </p:nvSpPr>
        <p:spPr bwMode="auto">
          <a:xfrm>
            <a:off x="1230313" y="663575"/>
            <a:ext cx="38100" cy="82550"/>
          </a:xfrm>
          <a:prstGeom prst="line">
            <a:avLst/>
          </a:prstGeom>
          <a:noFill/>
          <a:ln w="38100">
            <a:solidFill>
              <a:srgbClr val="3366FF"/>
            </a:solidFill>
            <a:round/>
            <a:headEnd/>
            <a:tailEnd/>
          </a:ln>
          <a:effectLst/>
        </p:spPr>
        <p:txBody>
          <a:bodyPr/>
          <a:lstStyle/>
          <a:p>
            <a:endParaRPr lang="en-US"/>
          </a:p>
        </p:txBody>
      </p:sp>
      <p:grpSp>
        <p:nvGrpSpPr>
          <p:cNvPr id="18504" name="Group 72"/>
          <p:cNvGrpSpPr>
            <a:grpSpLocks/>
          </p:cNvGrpSpPr>
          <p:nvPr/>
        </p:nvGrpSpPr>
        <p:grpSpPr bwMode="auto">
          <a:xfrm>
            <a:off x="8788400" y="1216025"/>
            <a:ext cx="355600" cy="420688"/>
            <a:chOff x="226" y="766"/>
            <a:chExt cx="224" cy="265"/>
          </a:xfrm>
        </p:grpSpPr>
        <p:sp>
          <p:nvSpPr>
            <p:cNvPr id="18505" name="AutoShape 73"/>
            <p:cNvSpPr>
              <a:spLocks noChangeArrowheads="1"/>
            </p:cNvSpPr>
            <p:nvPr/>
          </p:nvSpPr>
          <p:spPr bwMode="auto">
            <a:xfrm rot="2527750">
              <a:off x="226" y="850"/>
              <a:ext cx="29" cy="181"/>
            </a:xfrm>
            <a:prstGeom prst="upArrow">
              <a:avLst>
                <a:gd name="adj1" fmla="val 50000"/>
                <a:gd name="adj2" fmla="val 156034"/>
              </a:avLst>
            </a:prstGeom>
            <a:solidFill>
              <a:schemeClr val="tx1"/>
            </a:solidFill>
            <a:ln w="9525">
              <a:solidFill>
                <a:schemeClr val="tx1"/>
              </a:solidFill>
              <a:miter lim="800000"/>
              <a:headEnd/>
              <a:tailEnd/>
            </a:ln>
            <a:effectLst/>
          </p:spPr>
          <p:txBody>
            <a:bodyPr wrap="none" anchor="ctr"/>
            <a:lstStyle/>
            <a:p>
              <a:endParaRPr lang="en-US"/>
            </a:p>
          </p:txBody>
        </p:sp>
        <p:sp>
          <p:nvSpPr>
            <p:cNvPr id="18506" name="Text Box 74"/>
            <p:cNvSpPr txBox="1">
              <a:spLocks noChangeArrowheads="1"/>
            </p:cNvSpPr>
            <p:nvPr/>
          </p:nvSpPr>
          <p:spPr bwMode="auto">
            <a:xfrm rot="2527750">
              <a:off x="236" y="766"/>
              <a:ext cx="214" cy="173"/>
            </a:xfrm>
            <a:prstGeom prst="rect">
              <a:avLst/>
            </a:prstGeom>
            <a:noFill/>
            <a:ln w="9525">
              <a:noFill/>
              <a:miter lim="800000"/>
              <a:headEnd/>
              <a:tailEnd/>
            </a:ln>
            <a:effectLst/>
          </p:spPr>
          <p:txBody>
            <a:bodyPr>
              <a:spAutoFit/>
            </a:bodyPr>
            <a:lstStyle/>
            <a:p>
              <a:pPr>
                <a:spcBef>
                  <a:spcPct val="50000"/>
                </a:spcBef>
              </a:pPr>
              <a:r>
                <a:rPr lang="en-US" sz="1200" b="1"/>
                <a:t>N</a:t>
              </a:r>
            </a:p>
          </p:txBody>
        </p:sp>
      </p:grpSp>
      <p:sp>
        <p:nvSpPr>
          <p:cNvPr id="18507" name="Text Box 75"/>
          <p:cNvSpPr txBox="1">
            <a:spLocks noChangeArrowheads="1"/>
          </p:cNvSpPr>
          <p:nvPr/>
        </p:nvSpPr>
        <p:spPr bwMode="auto">
          <a:xfrm>
            <a:off x="0" y="682625"/>
            <a:ext cx="1824038"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1200" b="1"/>
              <a:t>Athenians &amp; Plateans</a:t>
            </a:r>
          </a:p>
          <a:p>
            <a:pPr algn="ctr">
              <a:lnSpc>
                <a:spcPct val="75000"/>
              </a:lnSpc>
              <a:spcBef>
                <a:spcPct val="50000"/>
              </a:spcBef>
            </a:pPr>
            <a:r>
              <a:rPr lang="en-US" sz="1200"/>
              <a:t>(Miltiades)</a:t>
            </a:r>
          </a:p>
        </p:txBody>
      </p:sp>
      <p:sp>
        <p:nvSpPr>
          <p:cNvPr id="18510" name="Rectangle 78"/>
          <p:cNvSpPr>
            <a:spLocks noChangeArrowheads="1"/>
          </p:cNvSpPr>
          <p:nvPr/>
        </p:nvSpPr>
        <p:spPr bwMode="auto">
          <a:xfrm>
            <a:off x="0" y="0"/>
            <a:ext cx="9144000" cy="663575"/>
          </a:xfrm>
          <a:prstGeom prst="rect">
            <a:avLst/>
          </a:prstGeom>
          <a:solidFill>
            <a:srgbClr val="CCCC00"/>
          </a:solidFill>
          <a:ln w="9525">
            <a:noFill/>
            <a:miter lim="800000"/>
            <a:headEnd/>
            <a:tailEnd/>
          </a:ln>
          <a:effectLst/>
        </p:spPr>
        <p:txBody>
          <a:bodyPr wrap="none" anchor="ctr"/>
          <a:lstStyle/>
          <a:p>
            <a:endParaRPr lang="en-US"/>
          </a:p>
        </p:txBody>
      </p:sp>
      <p:sp>
        <p:nvSpPr>
          <p:cNvPr id="18511" name="Text Box 79"/>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sz="1400">
                <a:latin typeface="Franklin Gothic Demi" pitchFamily="34" charset="0"/>
              </a:rPr>
              <a:t>The battlefield is extremely restricted with rivers hemming in the two sides on the northwestern and northeastern sides and the Bay of Marathon to the southeast. The actual battlefield is relatively flat with elevated ground to the southwest and northwest. The lowest ground is the marshland in the southern corner of the battlefield.</a:t>
            </a:r>
          </a:p>
        </p:txBody>
      </p:sp>
      <p:sp>
        <p:nvSpPr>
          <p:cNvPr id="18514" name="Text Box 82"/>
          <p:cNvSpPr txBox="1">
            <a:spLocks noChangeArrowheads="1"/>
          </p:cNvSpPr>
          <p:nvPr/>
        </p:nvSpPr>
        <p:spPr bwMode="auto">
          <a:xfrm>
            <a:off x="4572000" y="6176963"/>
            <a:ext cx="1068388" cy="266700"/>
          </a:xfrm>
          <a:prstGeom prst="rect">
            <a:avLst/>
          </a:prstGeom>
          <a:solidFill>
            <a:schemeClr val="bg1">
              <a:alpha val="80000"/>
            </a:schemeClr>
          </a:solidFill>
          <a:ln w="38100">
            <a:solidFill>
              <a:srgbClr val="0033CC"/>
            </a:solidFill>
            <a:miter lim="800000"/>
            <a:headEnd/>
            <a:tailEnd/>
          </a:ln>
          <a:effectLst/>
        </p:spPr>
        <p:txBody>
          <a:bodyPr>
            <a:spAutoFit/>
          </a:bodyPr>
          <a:lstStyle/>
          <a:p>
            <a:pPr algn="ctr">
              <a:spcBef>
                <a:spcPct val="50000"/>
              </a:spcBef>
            </a:pPr>
            <a:r>
              <a:rPr lang="en-US" sz="900">
                <a:cs typeface="Arial" charset="0"/>
              </a:rPr>
              <a:t>Bay of Marathon</a:t>
            </a:r>
          </a:p>
        </p:txBody>
      </p:sp>
      <p:sp>
        <p:nvSpPr>
          <p:cNvPr id="18515" name="Text Box 83"/>
          <p:cNvSpPr txBox="1">
            <a:spLocks noChangeArrowheads="1"/>
          </p:cNvSpPr>
          <p:nvPr/>
        </p:nvSpPr>
        <p:spPr bwMode="auto">
          <a:xfrm>
            <a:off x="4114800" y="2741613"/>
            <a:ext cx="1144588" cy="266700"/>
          </a:xfrm>
          <a:prstGeom prst="rect">
            <a:avLst/>
          </a:prstGeom>
          <a:solidFill>
            <a:schemeClr val="bg1">
              <a:alpha val="80000"/>
            </a:schemeClr>
          </a:solidFill>
          <a:ln w="38100">
            <a:solidFill>
              <a:srgbClr val="CCCC00"/>
            </a:solidFill>
            <a:miter lim="800000"/>
            <a:headEnd/>
            <a:tailEnd/>
          </a:ln>
          <a:effectLst/>
        </p:spPr>
        <p:txBody>
          <a:bodyPr>
            <a:spAutoFit/>
          </a:bodyPr>
          <a:lstStyle/>
          <a:p>
            <a:pPr algn="ctr">
              <a:spcBef>
                <a:spcPct val="50000"/>
              </a:spcBef>
            </a:pPr>
            <a:r>
              <a:rPr lang="en-US" sz="900">
                <a:cs typeface="Arial" charset="0"/>
              </a:rPr>
              <a:t>Plain of Marathon</a:t>
            </a:r>
          </a:p>
        </p:txBody>
      </p:sp>
      <p:grpSp>
        <p:nvGrpSpPr>
          <p:cNvPr id="18530" name="Group 98"/>
          <p:cNvGrpSpPr>
            <a:grpSpLocks/>
          </p:cNvGrpSpPr>
          <p:nvPr/>
        </p:nvGrpSpPr>
        <p:grpSpPr bwMode="auto">
          <a:xfrm>
            <a:off x="6737350" y="701675"/>
            <a:ext cx="2406650" cy="431800"/>
            <a:chOff x="2951" y="4756"/>
            <a:chExt cx="1516" cy="272"/>
          </a:xfrm>
        </p:grpSpPr>
        <p:sp>
          <p:nvSpPr>
            <p:cNvPr id="18521" name="Rectangle 89"/>
            <p:cNvSpPr>
              <a:spLocks noChangeArrowheads="1"/>
            </p:cNvSpPr>
            <p:nvPr/>
          </p:nvSpPr>
          <p:spPr bwMode="auto">
            <a:xfrm>
              <a:off x="3058" y="4756"/>
              <a:ext cx="1409" cy="272"/>
            </a:xfrm>
            <a:prstGeom prst="rect">
              <a:avLst/>
            </a:prstGeom>
            <a:solidFill>
              <a:schemeClr val="bg1"/>
            </a:solidFill>
            <a:ln w="38100">
              <a:solidFill>
                <a:schemeClr val="tx1"/>
              </a:solidFill>
              <a:miter lim="800000"/>
              <a:headEnd/>
              <a:tailEnd/>
            </a:ln>
            <a:effectLst/>
          </p:spPr>
          <p:txBody>
            <a:bodyPr wrap="none" anchor="ctr"/>
            <a:lstStyle/>
            <a:p>
              <a:endParaRPr lang="en-US"/>
            </a:p>
          </p:txBody>
        </p:sp>
        <p:sp>
          <p:nvSpPr>
            <p:cNvPr id="18522" name="Line 90"/>
            <p:cNvSpPr>
              <a:spLocks noChangeShapeType="1"/>
            </p:cNvSpPr>
            <p:nvPr/>
          </p:nvSpPr>
          <p:spPr bwMode="auto">
            <a:xfrm rot="-5400000">
              <a:off x="3759" y="4357"/>
              <a:ext cx="0" cy="1206"/>
            </a:xfrm>
            <a:prstGeom prst="line">
              <a:avLst/>
            </a:prstGeom>
            <a:noFill/>
            <a:ln w="25400">
              <a:solidFill>
                <a:schemeClr val="tx1"/>
              </a:solidFill>
              <a:round/>
              <a:headEnd/>
              <a:tailEnd/>
            </a:ln>
            <a:effectLst/>
          </p:spPr>
          <p:txBody>
            <a:bodyPr/>
            <a:lstStyle/>
            <a:p>
              <a:endParaRPr lang="en-US"/>
            </a:p>
          </p:txBody>
        </p:sp>
        <p:sp>
          <p:nvSpPr>
            <p:cNvPr id="18523" name="Line 91"/>
            <p:cNvSpPr>
              <a:spLocks noChangeShapeType="1"/>
            </p:cNvSpPr>
            <p:nvPr/>
          </p:nvSpPr>
          <p:spPr bwMode="auto">
            <a:xfrm rot="-5400000">
              <a:off x="3722" y="4933"/>
              <a:ext cx="68" cy="0"/>
            </a:xfrm>
            <a:prstGeom prst="line">
              <a:avLst/>
            </a:prstGeom>
            <a:noFill/>
            <a:ln w="25400">
              <a:solidFill>
                <a:schemeClr val="tx1"/>
              </a:solidFill>
              <a:round/>
              <a:headEnd/>
              <a:tailEnd/>
            </a:ln>
            <a:effectLst/>
          </p:spPr>
          <p:txBody>
            <a:bodyPr/>
            <a:lstStyle/>
            <a:p>
              <a:endParaRPr lang="en-US"/>
            </a:p>
          </p:txBody>
        </p:sp>
        <p:sp>
          <p:nvSpPr>
            <p:cNvPr id="18524" name="Line 92"/>
            <p:cNvSpPr>
              <a:spLocks noChangeShapeType="1"/>
            </p:cNvSpPr>
            <p:nvPr/>
          </p:nvSpPr>
          <p:spPr bwMode="auto">
            <a:xfrm rot="-5400000">
              <a:off x="4326" y="4933"/>
              <a:ext cx="68" cy="0"/>
            </a:xfrm>
            <a:prstGeom prst="line">
              <a:avLst/>
            </a:prstGeom>
            <a:noFill/>
            <a:ln w="25400">
              <a:solidFill>
                <a:schemeClr val="tx1"/>
              </a:solidFill>
              <a:round/>
              <a:headEnd/>
              <a:tailEnd/>
            </a:ln>
            <a:effectLst/>
          </p:spPr>
          <p:txBody>
            <a:bodyPr/>
            <a:lstStyle/>
            <a:p>
              <a:endParaRPr lang="en-US"/>
            </a:p>
          </p:txBody>
        </p:sp>
        <p:sp>
          <p:nvSpPr>
            <p:cNvPr id="18525" name="Line 93"/>
            <p:cNvSpPr>
              <a:spLocks noChangeShapeType="1"/>
            </p:cNvSpPr>
            <p:nvPr/>
          </p:nvSpPr>
          <p:spPr bwMode="auto">
            <a:xfrm rot="-5400000">
              <a:off x="3123" y="4932"/>
              <a:ext cx="68" cy="0"/>
            </a:xfrm>
            <a:prstGeom prst="line">
              <a:avLst/>
            </a:prstGeom>
            <a:noFill/>
            <a:ln w="25400">
              <a:solidFill>
                <a:schemeClr val="tx1"/>
              </a:solidFill>
              <a:round/>
              <a:headEnd/>
              <a:tailEnd/>
            </a:ln>
            <a:effectLst/>
          </p:spPr>
          <p:txBody>
            <a:bodyPr/>
            <a:lstStyle/>
            <a:p>
              <a:endParaRPr lang="en-US"/>
            </a:p>
          </p:txBody>
        </p:sp>
        <p:sp>
          <p:nvSpPr>
            <p:cNvPr id="18526" name="Text Box 94"/>
            <p:cNvSpPr txBox="1">
              <a:spLocks noChangeArrowheads="1"/>
            </p:cNvSpPr>
            <p:nvPr/>
          </p:nvSpPr>
          <p:spPr bwMode="auto">
            <a:xfrm>
              <a:off x="2951" y="4756"/>
              <a:ext cx="382" cy="154"/>
            </a:xfrm>
            <a:prstGeom prst="rect">
              <a:avLst/>
            </a:prstGeom>
            <a:noFill/>
            <a:ln w="9525">
              <a:noFill/>
              <a:miter lim="800000"/>
              <a:headEnd/>
              <a:tailEnd/>
            </a:ln>
            <a:effectLst/>
          </p:spPr>
          <p:txBody>
            <a:bodyPr>
              <a:spAutoFit/>
            </a:bodyPr>
            <a:lstStyle/>
            <a:p>
              <a:pPr algn="ctr">
                <a:spcBef>
                  <a:spcPct val="50000"/>
                </a:spcBef>
              </a:pPr>
              <a:r>
                <a:rPr lang="en-CA" sz="1000">
                  <a:cs typeface="Arial" charset="0"/>
                </a:rPr>
                <a:t>  0</a:t>
              </a:r>
            </a:p>
          </p:txBody>
        </p:sp>
        <p:sp>
          <p:nvSpPr>
            <p:cNvPr id="18527" name="Text Box 95"/>
            <p:cNvSpPr txBox="1">
              <a:spLocks noChangeArrowheads="1"/>
            </p:cNvSpPr>
            <p:nvPr/>
          </p:nvSpPr>
          <p:spPr bwMode="auto">
            <a:xfrm>
              <a:off x="3534" y="4756"/>
              <a:ext cx="382" cy="154"/>
            </a:xfrm>
            <a:prstGeom prst="rect">
              <a:avLst/>
            </a:prstGeom>
            <a:noFill/>
            <a:ln w="9525">
              <a:noFill/>
              <a:miter lim="800000"/>
              <a:headEnd/>
              <a:tailEnd/>
            </a:ln>
            <a:effectLst/>
          </p:spPr>
          <p:txBody>
            <a:bodyPr>
              <a:spAutoFit/>
            </a:bodyPr>
            <a:lstStyle/>
            <a:p>
              <a:pPr algn="ctr">
                <a:spcBef>
                  <a:spcPct val="50000"/>
                </a:spcBef>
              </a:pPr>
              <a:r>
                <a:rPr lang="en-CA" sz="1000">
                  <a:cs typeface="Arial" charset="0"/>
                </a:rPr>
                <a:t>  0.5</a:t>
              </a:r>
            </a:p>
          </p:txBody>
        </p:sp>
        <p:sp>
          <p:nvSpPr>
            <p:cNvPr id="18528" name="Text Box 96"/>
            <p:cNvSpPr txBox="1">
              <a:spLocks noChangeArrowheads="1"/>
            </p:cNvSpPr>
            <p:nvPr/>
          </p:nvSpPr>
          <p:spPr bwMode="auto">
            <a:xfrm>
              <a:off x="4146" y="4756"/>
              <a:ext cx="321" cy="154"/>
            </a:xfrm>
            <a:prstGeom prst="rect">
              <a:avLst/>
            </a:prstGeom>
            <a:noFill/>
            <a:ln w="9525">
              <a:noFill/>
              <a:miter lim="800000"/>
              <a:headEnd/>
              <a:tailEnd/>
            </a:ln>
            <a:effectLst/>
          </p:spPr>
          <p:txBody>
            <a:bodyPr>
              <a:spAutoFit/>
            </a:bodyPr>
            <a:lstStyle/>
            <a:p>
              <a:pPr algn="r">
                <a:spcBef>
                  <a:spcPct val="50000"/>
                </a:spcBef>
              </a:pPr>
              <a:r>
                <a:rPr lang="en-CA" sz="1000">
                  <a:cs typeface="Arial" charset="0"/>
                </a:rPr>
                <a:t> 1 km</a:t>
              </a:r>
            </a:p>
          </p:txBody>
        </p:sp>
      </p:gr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0" y="0"/>
            <a:ext cx="9144000" cy="6858000"/>
          </a:xfrm>
          <a:prstGeom prst="rect">
            <a:avLst/>
          </a:prstGeom>
          <a:solidFill>
            <a:srgbClr val="CCCC00">
              <a:alpha val="75000"/>
            </a:srgbClr>
          </a:solidFill>
          <a:ln w="9525">
            <a:noFill/>
            <a:miter lim="800000"/>
            <a:headEnd/>
            <a:tailEnd/>
          </a:ln>
          <a:effectLst/>
        </p:spPr>
        <p:txBody>
          <a:bodyPr wrap="none" anchor="ctr"/>
          <a:lstStyle/>
          <a:p>
            <a:pPr algn="ctr"/>
            <a:endParaRPr lang="en-CA"/>
          </a:p>
        </p:txBody>
      </p:sp>
      <p:sp>
        <p:nvSpPr>
          <p:cNvPr id="13421" name="Freeform 109"/>
          <p:cNvSpPr>
            <a:spLocks/>
          </p:cNvSpPr>
          <p:nvPr/>
        </p:nvSpPr>
        <p:spPr bwMode="auto">
          <a:xfrm>
            <a:off x="-682625" y="412750"/>
            <a:ext cx="1222375" cy="4492625"/>
          </a:xfrm>
          <a:custGeom>
            <a:avLst/>
            <a:gdLst/>
            <a:ahLst/>
            <a:cxnLst>
              <a:cxn ang="0">
                <a:pos x="137" y="313"/>
              </a:cxn>
              <a:cxn ang="0">
                <a:pos x="617" y="986"/>
              </a:cxn>
              <a:cxn ang="0">
                <a:pos x="762" y="1852"/>
              </a:cxn>
              <a:cxn ang="0">
                <a:pos x="569" y="2285"/>
              </a:cxn>
              <a:cxn ang="0">
                <a:pos x="377" y="2477"/>
              </a:cxn>
              <a:cxn ang="0">
                <a:pos x="40" y="2477"/>
              </a:cxn>
              <a:cxn ang="0">
                <a:pos x="137" y="361"/>
              </a:cxn>
              <a:cxn ang="0">
                <a:pos x="137" y="313"/>
              </a:cxn>
            </a:cxnLst>
            <a:rect l="0" t="0" r="r" b="b"/>
            <a:pathLst>
              <a:path w="770" h="2830">
                <a:moveTo>
                  <a:pt x="137" y="313"/>
                </a:moveTo>
                <a:cubicBezTo>
                  <a:pt x="217" y="417"/>
                  <a:pt x="513" y="730"/>
                  <a:pt x="617" y="986"/>
                </a:cubicBezTo>
                <a:cubicBezTo>
                  <a:pt x="721" y="1242"/>
                  <a:pt x="770" y="1636"/>
                  <a:pt x="762" y="1852"/>
                </a:cubicBezTo>
                <a:cubicBezTo>
                  <a:pt x="754" y="2068"/>
                  <a:pt x="633" y="2181"/>
                  <a:pt x="569" y="2285"/>
                </a:cubicBezTo>
                <a:cubicBezTo>
                  <a:pt x="505" y="2389"/>
                  <a:pt x="465" y="2445"/>
                  <a:pt x="377" y="2477"/>
                </a:cubicBezTo>
                <a:cubicBezTo>
                  <a:pt x="289" y="2509"/>
                  <a:pt x="80" y="2830"/>
                  <a:pt x="40" y="2477"/>
                </a:cubicBezTo>
                <a:cubicBezTo>
                  <a:pt x="0" y="2124"/>
                  <a:pt x="121" y="722"/>
                  <a:pt x="137" y="361"/>
                </a:cubicBezTo>
                <a:cubicBezTo>
                  <a:pt x="153" y="0"/>
                  <a:pt x="57" y="209"/>
                  <a:pt x="137" y="313"/>
                </a:cubicBezTo>
                <a:close/>
              </a:path>
            </a:pathLst>
          </a:custGeom>
          <a:solidFill>
            <a:srgbClr val="CCCC00">
              <a:alpha val="39999"/>
            </a:srgbClr>
          </a:solidFill>
          <a:ln w="12700" cap="flat">
            <a:solidFill>
              <a:schemeClr val="tx1"/>
            </a:solidFill>
            <a:prstDash val="dash"/>
            <a:round/>
            <a:headEnd/>
            <a:tailEnd/>
          </a:ln>
          <a:effectLst/>
        </p:spPr>
        <p:txBody>
          <a:bodyPr/>
          <a:lstStyle/>
          <a:p>
            <a:endParaRPr lang="en-US"/>
          </a:p>
        </p:txBody>
      </p:sp>
      <p:sp>
        <p:nvSpPr>
          <p:cNvPr id="13422" name="Freeform 110"/>
          <p:cNvSpPr>
            <a:spLocks/>
          </p:cNvSpPr>
          <p:nvPr/>
        </p:nvSpPr>
        <p:spPr bwMode="auto">
          <a:xfrm>
            <a:off x="614363" y="-298450"/>
            <a:ext cx="6400800" cy="1857375"/>
          </a:xfrm>
          <a:custGeom>
            <a:avLst/>
            <a:gdLst/>
            <a:ahLst/>
            <a:cxnLst>
              <a:cxn ang="0">
                <a:pos x="3781" y="44"/>
              </a:cxn>
              <a:cxn ang="0">
                <a:pos x="425" y="88"/>
              </a:cxn>
              <a:cxn ang="0">
                <a:pos x="1229" y="572"/>
              </a:cxn>
              <a:cxn ang="0">
                <a:pos x="1772" y="1002"/>
              </a:cxn>
              <a:cxn ang="0">
                <a:pos x="2060" y="1002"/>
              </a:cxn>
              <a:cxn ang="0">
                <a:pos x="2253" y="1146"/>
              </a:cxn>
              <a:cxn ang="0">
                <a:pos x="2637" y="1146"/>
              </a:cxn>
              <a:cxn ang="0">
                <a:pos x="2878" y="1050"/>
              </a:cxn>
              <a:cxn ang="0">
                <a:pos x="3118" y="1002"/>
              </a:cxn>
              <a:cxn ang="0">
                <a:pos x="3389" y="924"/>
              </a:cxn>
              <a:cxn ang="0">
                <a:pos x="3589" y="916"/>
              </a:cxn>
              <a:cxn ang="0">
                <a:pos x="3791" y="809"/>
              </a:cxn>
              <a:cxn ang="0">
                <a:pos x="4032" y="184"/>
              </a:cxn>
              <a:cxn ang="0">
                <a:pos x="3791" y="40"/>
              </a:cxn>
            </a:cxnLst>
            <a:rect l="0" t="0" r="r" b="b"/>
            <a:pathLst>
              <a:path w="4032" h="1170">
                <a:moveTo>
                  <a:pt x="3781" y="44"/>
                </a:moveTo>
                <a:cubicBezTo>
                  <a:pt x="3223" y="51"/>
                  <a:pt x="850" y="0"/>
                  <a:pt x="425" y="88"/>
                </a:cubicBezTo>
                <a:cubicBezTo>
                  <a:pt x="0" y="176"/>
                  <a:pt x="1005" y="420"/>
                  <a:pt x="1229" y="572"/>
                </a:cubicBezTo>
                <a:cubicBezTo>
                  <a:pt x="1453" y="724"/>
                  <a:pt x="1634" y="930"/>
                  <a:pt x="1772" y="1002"/>
                </a:cubicBezTo>
                <a:cubicBezTo>
                  <a:pt x="1910" y="1074"/>
                  <a:pt x="1980" y="978"/>
                  <a:pt x="2060" y="1002"/>
                </a:cubicBezTo>
                <a:cubicBezTo>
                  <a:pt x="2140" y="1026"/>
                  <a:pt x="2157" y="1122"/>
                  <a:pt x="2253" y="1146"/>
                </a:cubicBezTo>
                <a:cubicBezTo>
                  <a:pt x="2349" y="1170"/>
                  <a:pt x="2533" y="1162"/>
                  <a:pt x="2637" y="1146"/>
                </a:cubicBezTo>
                <a:cubicBezTo>
                  <a:pt x="2741" y="1130"/>
                  <a:pt x="2798" y="1074"/>
                  <a:pt x="2878" y="1050"/>
                </a:cubicBezTo>
                <a:cubicBezTo>
                  <a:pt x="2958" y="1026"/>
                  <a:pt x="3033" y="1023"/>
                  <a:pt x="3118" y="1002"/>
                </a:cubicBezTo>
                <a:cubicBezTo>
                  <a:pt x="3203" y="981"/>
                  <a:pt x="3311" y="938"/>
                  <a:pt x="3389" y="924"/>
                </a:cubicBezTo>
                <a:cubicBezTo>
                  <a:pt x="3467" y="910"/>
                  <a:pt x="3522" y="935"/>
                  <a:pt x="3589" y="916"/>
                </a:cubicBezTo>
                <a:cubicBezTo>
                  <a:pt x="3656" y="897"/>
                  <a:pt x="3717" y="931"/>
                  <a:pt x="3791" y="809"/>
                </a:cubicBezTo>
                <a:cubicBezTo>
                  <a:pt x="3865" y="687"/>
                  <a:pt x="4032" y="312"/>
                  <a:pt x="4032" y="184"/>
                </a:cubicBezTo>
                <a:cubicBezTo>
                  <a:pt x="4032" y="56"/>
                  <a:pt x="3831" y="64"/>
                  <a:pt x="3791" y="40"/>
                </a:cubicBezTo>
              </a:path>
            </a:pathLst>
          </a:custGeom>
          <a:solidFill>
            <a:srgbClr val="CCCC00">
              <a:alpha val="39999"/>
            </a:srgbClr>
          </a:solidFill>
          <a:ln w="12700" cap="flat">
            <a:solidFill>
              <a:schemeClr val="tx1"/>
            </a:solidFill>
            <a:prstDash val="dash"/>
            <a:round/>
            <a:headEnd/>
            <a:tailEnd/>
          </a:ln>
          <a:effectLst/>
        </p:spPr>
        <p:txBody>
          <a:bodyPr/>
          <a:lstStyle/>
          <a:p>
            <a:endParaRPr lang="en-US"/>
          </a:p>
        </p:txBody>
      </p:sp>
      <p:sp>
        <p:nvSpPr>
          <p:cNvPr id="13322" name="Freeform 10"/>
          <p:cNvSpPr>
            <a:spLocks/>
          </p:cNvSpPr>
          <p:nvPr/>
        </p:nvSpPr>
        <p:spPr bwMode="auto">
          <a:xfrm>
            <a:off x="152400" y="5395913"/>
            <a:ext cx="9042400" cy="1462087"/>
          </a:xfrm>
          <a:custGeom>
            <a:avLst/>
            <a:gdLst/>
            <a:ahLst/>
            <a:cxnLst>
              <a:cxn ang="0">
                <a:pos x="24" y="921"/>
              </a:cxn>
              <a:cxn ang="0">
                <a:pos x="88" y="777"/>
              </a:cxn>
              <a:cxn ang="0">
                <a:pos x="128" y="722"/>
              </a:cxn>
              <a:cxn ang="0">
                <a:pos x="240" y="658"/>
              </a:cxn>
              <a:cxn ang="0">
                <a:pos x="280" y="594"/>
              </a:cxn>
              <a:cxn ang="0">
                <a:pos x="288" y="570"/>
              </a:cxn>
              <a:cxn ang="0">
                <a:pos x="408" y="522"/>
              </a:cxn>
              <a:cxn ang="0">
                <a:pos x="424" y="466"/>
              </a:cxn>
              <a:cxn ang="0">
                <a:pos x="520" y="418"/>
              </a:cxn>
              <a:cxn ang="0">
                <a:pos x="608" y="354"/>
              </a:cxn>
              <a:cxn ang="0">
                <a:pos x="960" y="307"/>
              </a:cxn>
              <a:cxn ang="0">
                <a:pos x="952" y="283"/>
              </a:cxn>
              <a:cxn ang="0">
                <a:pos x="976" y="275"/>
              </a:cxn>
              <a:cxn ang="0">
                <a:pos x="1112" y="283"/>
              </a:cxn>
              <a:cxn ang="0">
                <a:pos x="1336" y="307"/>
              </a:cxn>
              <a:cxn ang="0">
                <a:pos x="1416" y="346"/>
              </a:cxn>
              <a:cxn ang="0">
                <a:pos x="1464" y="362"/>
              </a:cxn>
              <a:cxn ang="0">
                <a:pos x="2376" y="315"/>
              </a:cxn>
              <a:cxn ang="0">
                <a:pos x="2544" y="259"/>
              </a:cxn>
              <a:cxn ang="0">
                <a:pos x="2640" y="243"/>
              </a:cxn>
              <a:cxn ang="0">
                <a:pos x="3088" y="251"/>
              </a:cxn>
              <a:cxn ang="0">
                <a:pos x="3224" y="259"/>
              </a:cxn>
              <a:cxn ang="0">
                <a:pos x="3272" y="291"/>
              </a:cxn>
              <a:cxn ang="0">
                <a:pos x="3352" y="315"/>
              </a:cxn>
              <a:cxn ang="0">
                <a:pos x="3696" y="307"/>
              </a:cxn>
              <a:cxn ang="0">
                <a:pos x="3840" y="259"/>
              </a:cxn>
              <a:cxn ang="0">
                <a:pos x="4128" y="251"/>
              </a:cxn>
              <a:cxn ang="0">
                <a:pos x="4208" y="243"/>
              </a:cxn>
              <a:cxn ang="0">
                <a:pos x="4256" y="227"/>
              </a:cxn>
              <a:cxn ang="0">
                <a:pos x="4280" y="219"/>
              </a:cxn>
              <a:cxn ang="0">
                <a:pos x="4520" y="235"/>
              </a:cxn>
              <a:cxn ang="0">
                <a:pos x="4544" y="251"/>
              </a:cxn>
              <a:cxn ang="0">
                <a:pos x="4672" y="267"/>
              </a:cxn>
              <a:cxn ang="0">
                <a:pos x="4840" y="313"/>
              </a:cxn>
              <a:cxn ang="0">
                <a:pos x="5136" y="337"/>
              </a:cxn>
              <a:cxn ang="0">
                <a:pos x="5176" y="377"/>
              </a:cxn>
              <a:cxn ang="0">
                <a:pos x="5184" y="369"/>
              </a:cxn>
              <a:cxn ang="0">
                <a:pos x="5288" y="386"/>
              </a:cxn>
              <a:cxn ang="0">
                <a:pos x="5408" y="321"/>
              </a:cxn>
              <a:cxn ang="0">
                <a:pos x="5528" y="187"/>
              </a:cxn>
              <a:cxn ang="0">
                <a:pos x="5696" y="65"/>
              </a:cxn>
              <a:cxn ang="0">
                <a:pos x="5688" y="578"/>
              </a:cxn>
              <a:cxn ang="0">
                <a:pos x="5688" y="641"/>
              </a:cxn>
              <a:cxn ang="0">
                <a:pos x="5696" y="913"/>
              </a:cxn>
              <a:cxn ang="0">
                <a:pos x="4584" y="913"/>
              </a:cxn>
              <a:cxn ang="0">
                <a:pos x="24" y="921"/>
              </a:cxn>
            </a:cxnLst>
            <a:rect l="0" t="0" r="r" b="b"/>
            <a:pathLst>
              <a:path w="5696" h="921">
                <a:moveTo>
                  <a:pt x="24" y="921"/>
                </a:moveTo>
                <a:cubicBezTo>
                  <a:pt x="33" y="770"/>
                  <a:pt x="0" y="806"/>
                  <a:pt x="88" y="777"/>
                </a:cubicBezTo>
                <a:cubicBezTo>
                  <a:pt x="107" y="722"/>
                  <a:pt x="88" y="734"/>
                  <a:pt x="128" y="722"/>
                </a:cubicBezTo>
                <a:cubicBezTo>
                  <a:pt x="156" y="680"/>
                  <a:pt x="198" y="686"/>
                  <a:pt x="240" y="658"/>
                </a:cubicBezTo>
                <a:cubicBezTo>
                  <a:pt x="259" y="601"/>
                  <a:pt x="242" y="619"/>
                  <a:pt x="280" y="594"/>
                </a:cubicBezTo>
                <a:cubicBezTo>
                  <a:pt x="283" y="586"/>
                  <a:pt x="281" y="575"/>
                  <a:pt x="288" y="570"/>
                </a:cubicBezTo>
                <a:cubicBezTo>
                  <a:pt x="319" y="548"/>
                  <a:pt x="371" y="546"/>
                  <a:pt x="408" y="522"/>
                </a:cubicBezTo>
                <a:cubicBezTo>
                  <a:pt x="409" y="520"/>
                  <a:pt x="420" y="471"/>
                  <a:pt x="424" y="466"/>
                </a:cubicBezTo>
                <a:cubicBezTo>
                  <a:pt x="445" y="440"/>
                  <a:pt x="491" y="437"/>
                  <a:pt x="520" y="418"/>
                </a:cubicBezTo>
                <a:cubicBezTo>
                  <a:pt x="561" y="357"/>
                  <a:pt x="542" y="371"/>
                  <a:pt x="608" y="354"/>
                </a:cubicBezTo>
                <a:cubicBezTo>
                  <a:pt x="682" y="244"/>
                  <a:pt x="822" y="311"/>
                  <a:pt x="960" y="307"/>
                </a:cubicBezTo>
                <a:cubicBezTo>
                  <a:pt x="957" y="299"/>
                  <a:pt x="948" y="291"/>
                  <a:pt x="952" y="283"/>
                </a:cubicBezTo>
                <a:cubicBezTo>
                  <a:pt x="956" y="275"/>
                  <a:pt x="968" y="275"/>
                  <a:pt x="976" y="275"/>
                </a:cubicBezTo>
                <a:cubicBezTo>
                  <a:pt x="1021" y="275"/>
                  <a:pt x="1067" y="280"/>
                  <a:pt x="1112" y="283"/>
                </a:cubicBezTo>
                <a:cubicBezTo>
                  <a:pt x="1184" y="307"/>
                  <a:pt x="1263" y="286"/>
                  <a:pt x="1336" y="307"/>
                </a:cubicBezTo>
                <a:cubicBezTo>
                  <a:pt x="1366" y="316"/>
                  <a:pt x="1388" y="335"/>
                  <a:pt x="1416" y="346"/>
                </a:cubicBezTo>
                <a:cubicBezTo>
                  <a:pt x="1431" y="353"/>
                  <a:pt x="1464" y="362"/>
                  <a:pt x="1464" y="362"/>
                </a:cubicBezTo>
                <a:cubicBezTo>
                  <a:pt x="2827" y="345"/>
                  <a:pt x="1550" y="337"/>
                  <a:pt x="2376" y="315"/>
                </a:cubicBezTo>
                <a:cubicBezTo>
                  <a:pt x="2432" y="296"/>
                  <a:pt x="2488" y="278"/>
                  <a:pt x="2544" y="259"/>
                </a:cubicBezTo>
                <a:cubicBezTo>
                  <a:pt x="2575" y="249"/>
                  <a:pt x="2640" y="243"/>
                  <a:pt x="2640" y="243"/>
                </a:cubicBezTo>
                <a:cubicBezTo>
                  <a:pt x="2789" y="246"/>
                  <a:pt x="2939" y="247"/>
                  <a:pt x="3088" y="251"/>
                </a:cubicBezTo>
                <a:cubicBezTo>
                  <a:pt x="3133" y="252"/>
                  <a:pt x="3180" y="249"/>
                  <a:pt x="3224" y="259"/>
                </a:cubicBezTo>
                <a:cubicBezTo>
                  <a:pt x="3243" y="263"/>
                  <a:pt x="3256" y="280"/>
                  <a:pt x="3272" y="291"/>
                </a:cubicBezTo>
                <a:cubicBezTo>
                  <a:pt x="3293" y="305"/>
                  <a:pt x="3328" y="307"/>
                  <a:pt x="3352" y="315"/>
                </a:cubicBezTo>
                <a:cubicBezTo>
                  <a:pt x="3467" y="312"/>
                  <a:pt x="3582" y="314"/>
                  <a:pt x="3696" y="307"/>
                </a:cubicBezTo>
                <a:cubicBezTo>
                  <a:pt x="3744" y="304"/>
                  <a:pt x="3792" y="260"/>
                  <a:pt x="3840" y="259"/>
                </a:cubicBezTo>
                <a:cubicBezTo>
                  <a:pt x="3936" y="256"/>
                  <a:pt x="4032" y="254"/>
                  <a:pt x="4128" y="251"/>
                </a:cubicBezTo>
                <a:cubicBezTo>
                  <a:pt x="4155" y="248"/>
                  <a:pt x="4182" y="248"/>
                  <a:pt x="4208" y="243"/>
                </a:cubicBezTo>
                <a:cubicBezTo>
                  <a:pt x="4225" y="240"/>
                  <a:pt x="4240" y="232"/>
                  <a:pt x="4256" y="227"/>
                </a:cubicBezTo>
                <a:cubicBezTo>
                  <a:pt x="4264" y="224"/>
                  <a:pt x="4280" y="219"/>
                  <a:pt x="4280" y="219"/>
                </a:cubicBezTo>
                <a:cubicBezTo>
                  <a:pt x="4360" y="223"/>
                  <a:pt x="4442" y="216"/>
                  <a:pt x="4520" y="235"/>
                </a:cubicBezTo>
                <a:cubicBezTo>
                  <a:pt x="4529" y="237"/>
                  <a:pt x="4535" y="247"/>
                  <a:pt x="4544" y="251"/>
                </a:cubicBezTo>
                <a:cubicBezTo>
                  <a:pt x="4579" y="268"/>
                  <a:pt x="4652" y="265"/>
                  <a:pt x="4672" y="267"/>
                </a:cubicBezTo>
                <a:cubicBezTo>
                  <a:pt x="4752" y="287"/>
                  <a:pt x="4798" y="271"/>
                  <a:pt x="4840" y="313"/>
                </a:cubicBezTo>
                <a:cubicBezTo>
                  <a:pt x="4854" y="327"/>
                  <a:pt x="5120" y="326"/>
                  <a:pt x="5136" y="337"/>
                </a:cubicBezTo>
                <a:cubicBezTo>
                  <a:pt x="5160" y="352"/>
                  <a:pt x="5150" y="373"/>
                  <a:pt x="5176" y="377"/>
                </a:cubicBezTo>
                <a:cubicBezTo>
                  <a:pt x="5257" y="404"/>
                  <a:pt x="5096" y="363"/>
                  <a:pt x="5184" y="369"/>
                </a:cubicBezTo>
                <a:cubicBezTo>
                  <a:pt x="5248" y="366"/>
                  <a:pt x="5226" y="401"/>
                  <a:pt x="5288" y="386"/>
                </a:cubicBezTo>
                <a:cubicBezTo>
                  <a:pt x="5310" y="381"/>
                  <a:pt x="5408" y="321"/>
                  <a:pt x="5408" y="321"/>
                </a:cubicBezTo>
                <a:cubicBezTo>
                  <a:pt x="5438" y="231"/>
                  <a:pt x="5457" y="234"/>
                  <a:pt x="5528" y="187"/>
                </a:cubicBezTo>
                <a:cubicBezTo>
                  <a:pt x="5579" y="153"/>
                  <a:pt x="5669" y="0"/>
                  <a:pt x="5696" y="65"/>
                </a:cubicBezTo>
                <a:lnTo>
                  <a:pt x="5688" y="578"/>
                </a:lnTo>
                <a:lnTo>
                  <a:pt x="5688" y="641"/>
                </a:lnTo>
                <a:lnTo>
                  <a:pt x="5696" y="913"/>
                </a:lnTo>
                <a:lnTo>
                  <a:pt x="4584" y="913"/>
                </a:lnTo>
                <a:lnTo>
                  <a:pt x="24" y="921"/>
                </a:lnTo>
                <a:close/>
              </a:path>
            </a:pathLst>
          </a:custGeom>
          <a:solidFill>
            <a:srgbClr val="99CCFF"/>
          </a:solidFill>
          <a:ln w="12700">
            <a:noFill/>
            <a:round/>
            <a:headEnd/>
            <a:tailEnd/>
          </a:ln>
          <a:effectLst/>
        </p:spPr>
        <p:txBody>
          <a:bodyPr/>
          <a:lstStyle/>
          <a:p>
            <a:endParaRPr lang="en-US"/>
          </a:p>
        </p:txBody>
      </p:sp>
      <p:sp>
        <p:nvSpPr>
          <p:cNvPr id="13323" name="Text Box 11"/>
          <p:cNvSpPr txBox="1">
            <a:spLocks noChangeArrowheads="1"/>
          </p:cNvSpPr>
          <p:nvPr/>
        </p:nvSpPr>
        <p:spPr bwMode="auto">
          <a:xfrm>
            <a:off x="8235950" y="6362700"/>
            <a:ext cx="92075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1200" b="1"/>
              <a:t>Persians</a:t>
            </a:r>
          </a:p>
          <a:p>
            <a:pPr algn="ctr">
              <a:lnSpc>
                <a:spcPct val="75000"/>
              </a:lnSpc>
              <a:spcBef>
                <a:spcPct val="50000"/>
              </a:spcBef>
            </a:pPr>
            <a:r>
              <a:rPr lang="en-US" sz="1200"/>
              <a:t>(Datis)</a:t>
            </a:r>
          </a:p>
        </p:txBody>
      </p:sp>
      <p:sp>
        <p:nvSpPr>
          <p:cNvPr id="13325" name="Freeform 13"/>
          <p:cNvSpPr>
            <a:spLocks/>
          </p:cNvSpPr>
          <p:nvPr/>
        </p:nvSpPr>
        <p:spPr bwMode="auto">
          <a:xfrm>
            <a:off x="1257300" y="711200"/>
            <a:ext cx="673100" cy="5156200"/>
          </a:xfrm>
          <a:custGeom>
            <a:avLst/>
            <a:gdLst/>
            <a:ahLst/>
            <a:cxnLst>
              <a:cxn ang="0">
                <a:pos x="272" y="3248"/>
              </a:cxn>
              <a:cxn ang="0">
                <a:pos x="400" y="2200"/>
              </a:cxn>
              <a:cxn ang="0">
                <a:pos x="128" y="1848"/>
              </a:cxn>
              <a:cxn ang="0">
                <a:pos x="160" y="984"/>
              </a:cxn>
              <a:cxn ang="0">
                <a:pos x="0" y="0"/>
              </a:cxn>
            </a:cxnLst>
            <a:rect l="0" t="0" r="r" b="b"/>
            <a:pathLst>
              <a:path w="424" h="3248">
                <a:moveTo>
                  <a:pt x="272" y="3248"/>
                </a:moveTo>
                <a:cubicBezTo>
                  <a:pt x="293" y="3073"/>
                  <a:pt x="424" y="2433"/>
                  <a:pt x="400" y="2200"/>
                </a:cubicBezTo>
                <a:cubicBezTo>
                  <a:pt x="376" y="1967"/>
                  <a:pt x="168" y="2051"/>
                  <a:pt x="128" y="1848"/>
                </a:cubicBezTo>
                <a:cubicBezTo>
                  <a:pt x="88" y="1645"/>
                  <a:pt x="181" y="1292"/>
                  <a:pt x="160" y="984"/>
                </a:cubicBezTo>
                <a:cubicBezTo>
                  <a:pt x="139" y="676"/>
                  <a:pt x="33" y="205"/>
                  <a:pt x="0" y="0"/>
                </a:cubicBezTo>
              </a:path>
            </a:pathLst>
          </a:custGeom>
          <a:noFill/>
          <a:ln w="38100">
            <a:solidFill>
              <a:srgbClr val="3366FF"/>
            </a:solidFill>
            <a:round/>
            <a:headEnd/>
            <a:tailEnd/>
          </a:ln>
          <a:effectLst/>
        </p:spPr>
        <p:txBody>
          <a:bodyPr/>
          <a:lstStyle/>
          <a:p>
            <a:endParaRPr lang="en-US"/>
          </a:p>
        </p:txBody>
      </p:sp>
      <p:sp>
        <p:nvSpPr>
          <p:cNvPr id="13326" name="Freeform 14"/>
          <p:cNvSpPr>
            <a:spLocks/>
          </p:cNvSpPr>
          <p:nvPr/>
        </p:nvSpPr>
        <p:spPr bwMode="auto">
          <a:xfrm>
            <a:off x="6851650" y="588963"/>
            <a:ext cx="539750" cy="5130800"/>
          </a:xfrm>
          <a:custGeom>
            <a:avLst/>
            <a:gdLst/>
            <a:ahLst/>
            <a:cxnLst>
              <a:cxn ang="0">
                <a:pos x="176" y="3232"/>
              </a:cxn>
              <a:cxn ang="0">
                <a:pos x="151" y="2411"/>
              </a:cxn>
              <a:cxn ang="0">
                <a:pos x="224" y="1960"/>
              </a:cxn>
              <a:cxn ang="0">
                <a:pos x="328" y="1736"/>
              </a:cxn>
              <a:cxn ang="0">
                <a:pos x="296" y="1536"/>
              </a:cxn>
              <a:cxn ang="0">
                <a:pos x="188" y="1157"/>
              </a:cxn>
              <a:cxn ang="0">
                <a:pos x="132" y="885"/>
              </a:cxn>
              <a:cxn ang="0">
                <a:pos x="164" y="677"/>
              </a:cxn>
              <a:cxn ang="0">
                <a:pos x="36" y="429"/>
              </a:cxn>
              <a:cxn ang="0">
                <a:pos x="4" y="61"/>
              </a:cxn>
              <a:cxn ang="0">
                <a:pos x="12" y="61"/>
              </a:cxn>
            </a:cxnLst>
            <a:rect l="0" t="0" r="r" b="b"/>
            <a:pathLst>
              <a:path w="340" h="3232">
                <a:moveTo>
                  <a:pt x="176" y="3232"/>
                </a:moveTo>
                <a:cubicBezTo>
                  <a:pt x="172" y="3094"/>
                  <a:pt x="143" y="2623"/>
                  <a:pt x="151" y="2411"/>
                </a:cubicBezTo>
                <a:cubicBezTo>
                  <a:pt x="159" y="2199"/>
                  <a:pt x="195" y="2072"/>
                  <a:pt x="224" y="1960"/>
                </a:cubicBezTo>
                <a:cubicBezTo>
                  <a:pt x="253" y="1848"/>
                  <a:pt x="316" y="1807"/>
                  <a:pt x="328" y="1736"/>
                </a:cubicBezTo>
                <a:cubicBezTo>
                  <a:pt x="340" y="1665"/>
                  <a:pt x="319" y="1632"/>
                  <a:pt x="296" y="1536"/>
                </a:cubicBezTo>
                <a:cubicBezTo>
                  <a:pt x="273" y="1440"/>
                  <a:pt x="215" y="1265"/>
                  <a:pt x="188" y="1157"/>
                </a:cubicBezTo>
                <a:cubicBezTo>
                  <a:pt x="161" y="1049"/>
                  <a:pt x="136" y="965"/>
                  <a:pt x="132" y="885"/>
                </a:cubicBezTo>
                <a:cubicBezTo>
                  <a:pt x="128" y="805"/>
                  <a:pt x="180" y="753"/>
                  <a:pt x="164" y="677"/>
                </a:cubicBezTo>
                <a:cubicBezTo>
                  <a:pt x="148" y="601"/>
                  <a:pt x="63" y="532"/>
                  <a:pt x="36" y="429"/>
                </a:cubicBezTo>
                <a:cubicBezTo>
                  <a:pt x="9" y="326"/>
                  <a:pt x="8" y="122"/>
                  <a:pt x="4" y="61"/>
                </a:cubicBezTo>
                <a:cubicBezTo>
                  <a:pt x="0" y="0"/>
                  <a:pt x="10" y="61"/>
                  <a:pt x="12" y="61"/>
                </a:cubicBezTo>
              </a:path>
            </a:pathLst>
          </a:custGeom>
          <a:noFill/>
          <a:ln w="38100">
            <a:solidFill>
              <a:srgbClr val="3366FF"/>
            </a:solidFill>
            <a:round/>
            <a:headEnd/>
            <a:tailEnd/>
          </a:ln>
          <a:effectLst/>
        </p:spPr>
        <p:txBody>
          <a:bodyPr/>
          <a:lstStyle/>
          <a:p>
            <a:endParaRPr lang="en-US"/>
          </a:p>
        </p:txBody>
      </p:sp>
      <p:grpSp>
        <p:nvGrpSpPr>
          <p:cNvPr id="13327" name="Group 15"/>
          <p:cNvGrpSpPr>
            <a:grpSpLocks/>
          </p:cNvGrpSpPr>
          <p:nvPr/>
        </p:nvGrpSpPr>
        <p:grpSpPr bwMode="auto">
          <a:xfrm>
            <a:off x="457200" y="4648200"/>
            <a:ext cx="304800" cy="228600"/>
            <a:chOff x="384" y="3216"/>
            <a:chExt cx="192" cy="144"/>
          </a:xfrm>
        </p:grpSpPr>
        <p:sp>
          <p:nvSpPr>
            <p:cNvPr id="13328" name="Line 16"/>
            <p:cNvSpPr>
              <a:spLocks noChangeShapeType="1"/>
            </p:cNvSpPr>
            <p:nvPr/>
          </p:nvSpPr>
          <p:spPr bwMode="auto">
            <a:xfrm>
              <a:off x="384" y="3312"/>
              <a:ext cx="192" cy="0"/>
            </a:xfrm>
            <a:prstGeom prst="line">
              <a:avLst/>
            </a:prstGeom>
            <a:noFill/>
            <a:ln w="19050">
              <a:solidFill>
                <a:srgbClr val="008080"/>
              </a:solidFill>
              <a:round/>
              <a:headEnd/>
              <a:tailEnd/>
            </a:ln>
            <a:effectLst/>
          </p:spPr>
          <p:txBody>
            <a:bodyPr/>
            <a:lstStyle/>
            <a:p>
              <a:endParaRPr lang="en-US"/>
            </a:p>
          </p:txBody>
        </p:sp>
        <p:sp>
          <p:nvSpPr>
            <p:cNvPr id="13329" name="Line 17"/>
            <p:cNvSpPr>
              <a:spLocks noChangeShapeType="1"/>
            </p:cNvSpPr>
            <p:nvPr/>
          </p:nvSpPr>
          <p:spPr bwMode="auto">
            <a:xfrm>
              <a:off x="432" y="3360"/>
              <a:ext cx="96" cy="0"/>
            </a:xfrm>
            <a:prstGeom prst="line">
              <a:avLst/>
            </a:prstGeom>
            <a:noFill/>
            <a:ln w="19050">
              <a:solidFill>
                <a:srgbClr val="008080"/>
              </a:solidFill>
              <a:round/>
              <a:headEnd/>
              <a:tailEnd/>
            </a:ln>
            <a:effectLst/>
          </p:spPr>
          <p:txBody>
            <a:bodyPr/>
            <a:lstStyle/>
            <a:p>
              <a:endParaRPr lang="en-US"/>
            </a:p>
          </p:txBody>
        </p:sp>
        <p:sp>
          <p:nvSpPr>
            <p:cNvPr id="13330" name="Line 18"/>
            <p:cNvSpPr>
              <a:spLocks noChangeShapeType="1"/>
            </p:cNvSpPr>
            <p:nvPr/>
          </p:nvSpPr>
          <p:spPr bwMode="auto">
            <a:xfrm>
              <a:off x="480" y="3264"/>
              <a:ext cx="0" cy="0"/>
            </a:xfrm>
            <a:prstGeom prst="line">
              <a:avLst/>
            </a:prstGeom>
            <a:noFill/>
            <a:ln w="19050">
              <a:solidFill>
                <a:srgbClr val="008080"/>
              </a:solidFill>
              <a:round/>
              <a:headEnd/>
              <a:tailEnd/>
            </a:ln>
            <a:effectLst/>
          </p:spPr>
          <p:txBody>
            <a:bodyPr/>
            <a:lstStyle/>
            <a:p>
              <a:endParaRPr lang="en-US"/>
            </a:p>
          </p:txBody>
        </p:sp>
        <p:sp>
          <p:nvSpPr>
            <p:cNvPr id="13331" name="Line 19"/>
            <p:cNvSpPr>
              <a:spLocks noChangeShapeType="1"/>
            </p:cNvSpPr>
            <p:nvPr/>
          </p:nvSpPr>
          <p:spPr bwMode="auto">
            <a:xfrm flipV="1">
              <a:off x="480" y="3216"/>
              <a:ext cx="0" cy="96"/>
            </a:xfrm>
            <a:prstGeom prst="line">
              <a:avLst/>
            </a:prstGeom>
            <a:noFill/>
            <a:ln w="19050">
              <a:solidFill>
                <a:srgbClr val="008080"/>
              </a:solidFill>
              <a:round/>
              <a:headEnd/>
              <a:tailEnd/>
            </a:ln>
            <a:effectLst/>
          </p:spPr>
          <p:txBody>
            <a:bodyPr/>
            <a:lstStyle/>
            <a:p>
              <a:endParaRPr lang="en-US"/>
            </a:p>
          </p:txBody>
        </p:sp>
        <p:sp>
          <p:nvSpPr>
            <p:cNvPr id="13332" name="Line 20"/>
            <p:cNvSpPr>
              <a:spLocks noChangeShapeType="1"/>
            </p:cNvSpPr>
            <p:nvPr/>
          </p:nvSpPr>
          <p:spPr bwMode="auto">
            <a:xfrm flipH="1" flipV="1">
              <a:off x="432" y="3264"/>
              <a:ext cx="48" cy="48"/>
            </a:xfrm>
            <a:prstGeom prst="line">
              <a:avLst/>
            </a:prstGeom>
            <a:noFill/>
            <a:ln w="19050">
              <a:solidFill>
                <a:srgbClr val="008080"/>
              </a:solidFill>
              <a:round/>
              <a:headEnd/>
              <a:tailEnd/>
            </a:ln>
            <a:effectLst/>
          </p:spPr>
          <p:txBody>
            <a:bodyPr/>
            <a:lstStyle/>
            <a:p>
              <a:endParaRPr lang="en-US"/>
            </a:p>
          </p:txBody>
        </p:sp>
        <p:sp>
          <p:nvSpPr>
            <p:cNvPr id="13333" name="Line 21"/>
            <p:cNvSpPr>
              <a:spLocks noChangeShapeType="1"/>
            </p:cNvSpPr>
            <p:nvPr/>
          </p:nvSpPr>
          <p:spPr bwMode="auto">
            <a:xfrm flipV="1">
              <a:off x="480" y="3264"/>
              <a:ext cx="48" cy="48"/>
            </a:xfrm>
            <a:prstGeom prst="line">
              <a:avLst/>
            </a:prstGeom>
            <a:noFill/>
            <a:ln w="19050">
              <a:solidFill>
                <a:srgbClr val="008080"/>
              </a:solidFill>
              <a:round/>
              <a:headEnd/>
              <a:tailEnd/>
            </a:ln>
            <a:effectLst/>
          </p:spPr>
          <p:txBody>
            <a:bodyPr/>
            <a:lstStyle/>
            <a:p>
              <a:endParaRPr lang="en-US"/>
            </a:p>
          </p:txBody>
        </p:sp>
      </p:grpSp>
      <p:grpSp>
        <p:nvGrpSpPr>
          <p:cNvPr id="13334" name="Group 22"/>
          <p:cNvGrpSpPr>
            <a:grpSpLocks/>
          </p:cNvGrpSpPr>
          <p:nvPr/>
        </p:nvGrpSpPr>
        <p:grpSpPr bwMode="auto">
          <a:xfrm>
            <a:off x="1066800" y="4267200"/>
            <a:ext cx="304800" cy="228600"/>
            <a:chOff x="384" y="3216"/>
            <a:chExt cx="192" cy="144"/>
          </a:xfrm>
        </p:grpSpPr>
        <p:sp>
          <p:nvSpPr>
            <p:cNvPr id="13335" name="Line 23"/>
            <p:cNvSpPr>
              <a:spLocks noChangeShapeType="1"/>
            </p:cNvSpPr>
            <p:nvPr/>
          </p:nvSpPr>
          <p:spPr bwMode="auto">
            <a:xfrm>
              <a:off x="384" y="3312"/>
              <a:ext cx="192" cy="0"/>
            </a:xfrm>
            <a:prstGeom prst="line">
              <a:avLst/>
            </a:prstGeom>
            <a:noFill/>
            <a:ln w="19050">
              <a:solidFill>
                <a:srgbClr val="008080"/>
              </a:solidFill>
              <a:round/>
              <a:headEnd/>
              <a:tailEnd/>
            </a:ln>
            <a:effectLst/>
          </p:spPr>
          <p:txBody>
            <a:bodyPr/>
            <a:lstStyle/>
            <a:p>
              <a:endParaRPr lang="en-US"/>
            </a:p>
          </p:txBody>
        </p:sp>
        <p:sp>
          <p:nvSpPr>
            <p:cNvPr id="13336" name="Line 24"/>
            <p:cNvSpPr>
              <a:spLocks noChangeShapeType="1"/>
            </p:cNvSpPr>
            <p:nvPr/>
          </p:nvSpPr>
          <p:spPr bwMode="auto">
            <a:xfrm>
              <a:off x="432" y="3360"/>
              <a:ext cx="96" cy="0"/>
            </a:xfrm>
            <a:prstGeom prst="line">
              <a:avLst/>
            </a:prstGeom>
            <a:noFill/>
            <a:ln w="19050">
              <a:solidFill>
                <a:srgbClr val="008080"/>
              </a:solidFill>
              <a:round/>
              <a:headEnd/>
              <a:tailEnd/>
            </a:ln>
            <a:effectLst/>
          </p:spPr>
          <p:txBody>
            <a:bodyPr/>
            <a:lstStyle/>
            <a:p>
              <a:endParaRPr lang="en-US"/>
            </a:p>
          </p:txBody>
        </p:sp>
        <p:sp>
          <p:nvSpPr>
            <p:cNvPr id="13337" name="Line 25"/>
            <p:cNvSpPr>
              <a:spLocks noChangeShapeType="1"/>
            </p:cNvSpPr>
            <p:nvPr/>
          </p:nvSpPr>
          <p:spPr bwMode="auto">
            <a:xfrm>
              <a:off x="480" y="3264"/>
              <a:ext cx="0" cy="0"/>
            </a:xfrm>
            <a:prstGeom prst="line">
              <a:avLst/>
            </a:prstGeom>
            <a:noFill/>
            <a:ln w="19050">
              <a:solidFill>
                <a:srgbClr val="008080"/>
              </a:solidFill>
              <a:round/>
              <a:headEnd/>
              <a:tailEnd/>
            </a:ln>
            <a:effectLst/>
          </p:spPr>
          <p:txBody>
            <a:bodyPr/>
            <a:lstStyle/>
            <a:p>
              <a:endParaRPr lang="en-US"/>
            </a:p>
          </p:txBody>
        </p:sp>
        <p:sp>
          <p:nvSpPr>
            <p:cNvPr id="13338" name="Line 26"/>
            <p:cNvSpPr>
              <a:spLocks noChangeShapeType="1"/>
            </p:cNvSpPr>
            <p:nvPr/>
          </p:nvSpPr>
          <p:spPr bwMode="auto">
            <a:xfrm flipV="1">
              <a:off x="480" y="3216"/>
              <a:ext cx="0" cy="96"/>
            </a:xfrm>
            <a:prstGeom prst="line">
              <a:avLst/>
            </a:prstGeom>
            <a:noFill/>
            <a:ln w="19050">
              <a:solidFill>
                <a:srgbClr val="008080"/>
              </a:solidFill>
              <a:round/>
              <a:headEnd/>
              <a:tailEnd/>
            </a:ln>
            <a:effectLst/>
          </p:spPr>
          <p:txBody>
            <a:bodyPr/>
            <a:lstStyle/>
            <a:p>
              <a:endParaRPr lang="en-US"/>
            </a:p>
          </p:txBody>
        </p:sp>
        <p:sp>
          <p:nvSpPr>
            <p:cNvPr id="13339" name="Line 27"/>
            <p:cNvSpPr>
              <a:spLocks noChangeShapeType="1"/>
            </p:cNvSpPr>
            <p:nvPr/>
          </p:nvSpPr>
          <p:spPr bwMode="auto">
            <a:xfrm flipH="1" flipV="1">
              <a:off x="432" y="3264"/>
              <a:ext cx="48" cy="48"/>
            </a:xfrm>
            <a:prstGeom prst="line">
              <a:avLst/>
            </a:prstGeom>
            <a:noFill/>
            <a:ln w="19050">
              <a:solidFill>
                <a:srgbClr val="008080"/>
              </a:solidFill>
              <a:round/>
              <a:headEnd/>
              <a:tailEnd/>
            </a:ln>
            <a:effectLst/>
          </p:spPr>
          <p:txBody>
            <a:bodyPr/>
            <a:lstStyle/>
            <a:p>
              <a:endParaRPr lang="en-US"/>
            </a:p>
          </p:txBody>
        </p:sp>
        <p:sp>
          <p:nvSpPr>
            <p:cNvPr id="13340" name="Line 28"/>
            <p:cNvSpPr>
              <a:spLocks noChangeShapeType="1"/>
            </p:cNvSpPr>
            <p:nvPr/>
          </p:nvSpPr>
          <p:spPr bwMode="auto">
            <a:xfrm flipV="1">
              <a:off x="480" y="3264"/>
              <a:ext cx="48" cy="48"/>
            </a:xfrm>
            <a:prstGeom prst="line">
              <a:avLst/>
            </a:prstGeom>
            <a:noFill/>
            <a:ln w="19050">
              <a:solidFill>
                <a:srgbClr val="008080"/>
              </a:solidFill>
              <a:round/>
              <a:headEnd/>
              <a:tailEnd/>
            </a:ln>
            <a:effectLst/>
          </p:spPr>
          <p:txBody>
            <a:bodyPr/>
            <a:lstStyle/>
            <a:p>
              <a:endParaRPr lang="en-US"/>
            </a:p>
          </p:txBody>
        </p:sp>
      </p:grpSp>
      <p:grpSp>
        <p:nvGrpSpPr>
          <p:cNvPr id="13341" name="Group 29"/>
          <p:cNvGrpSpPr>
            <a:grpSpLocks/>
          </p:cNvGrpSpPr>
          <p:nvPr/>
        </p:nvGrpSpPr>
        <p:grpSpPr bwMode="auto">
          <a:xfrm>
            <a:off x="457200" y="5486400"/>
            <a:ext cx="304800" cy="228600"/>
            <a:chOff x="384" y="3216"/>
            <a:chExt cx="192" cy="144"/>
          </a:xfrm>
        </p:grpSpPr>
        <p:sp>
          <p:nvSpPr>
            <p:cNvPr id="13342" name="Line 30"/>
            <p:cNvSpPr>
              <a:spLocks noChangeShapeType="1"/>
            </p:cNvSpPr>
            <p:nvPr/>
          </p:nvSpPr>
          <p:spPr bwMode="auto">
            <a:xfrm>
              <a:off x="384" y="3312"/>
              <a:ext cx="192" cy="0"/>
            </a:xfrm>
            <a:prstGeom prst="line">
              <a:avLst/>
            </a:prstGeom>
            <a:noFill/>
            <a:ln w="19050">
              <a:solidFill>
                <a:srgbClr val="008080"/>
              </a:solidFill>
              <a:round/>
              <a:headEnd/>
              <a:tailEnd/>
            </a:ln>
            <a:effectLst/>
          </p:spPr>
          <p:txBody>
            <a:bodyPr/>
            <a:lstStyle/>
            <a:p>
              <a:endParaRPr lang="en-US"/>
            </a:p>
          </p:txBody>
        </p:sp>
        <p:sp>
          <p:nvSpPr>
            <p:cNvPr id="13343" name="Line 31"/>
            <p:cNvSpPr>
              <a:spLocks noChangeShapeType="1"/>
            </p:cNvSpPr>
            <p:nvPr/>
          </p:nvSpPr>
          <p:spPr bwMode="auto">
            <a:xfrm>
              <a:off x="432" y="3360"/>
              <a:ext cx="96" cy="0"/>
            </a:xfrm>
            <a:prstGeom prst="line">
              <a:avLst/>
            </a:prstGeom>
            <a:noFill/>
            <a:ln w="19050">
              <a:solidFill>
                <a:srgbClr val="008080"/>
              </a:solidFill>
              <a:round/>
              <a:headEnd/>
              <a:tailEnd/>
            </a:ln>
            <a:effectLst/>
          </p:spPr>
          <p:txBody>
            <a:bodyPr/>
            <a:lstStyle/>
            <a:p>
              <a:endParaRPr lang="en-US"/>
            </a:p>
          </p:txBody>
        </p:sp>
        <p:sp>
          <p:nvSpPr>
            <p:cNvPr id="13344" name="Line 32"/>
            <p:cNvSpPr>
              <a:spLocks noChangeShapeType="1"/>
            </p:cNvSpPr>
            <p:nvPr/>
          </p:nvSpPr>
          <p:spPr bwMode="auto">
            <a:xfrm>
              <a:off x="480" y="3264"/>
              <a:ext cx="0" cy="0"/>
            </a:xfrm>
            <a:prstGeom prst="line">
              <a:avLst/>
            </a:prstGeom>
            <a:noFill/>
            <a:ln w="19050">
              <a:solidFill>
                <a:srgbClr val="008080"/>
              </a:solidFill>
              <a:round/>
              <a:headEnd/>
              <a:tailEnd/>
            </a:ln>
            <a:effectLst/>
          </p:spPr>
          <p:txBody>
            <a:bodyPr/>
            <a:lstStyle/>
            <a:p>
              <a:endParaRPr lang="en-US"/>
            </a:p>
          </p:txBody>
        </p:sp>
        <p:sp>
          <p:nvSpPr>
            <p:cNvPr id="13345" name="Line 33"/>
            <p:cNvSpPr>
              <a:spLocks noChangeShapeType="1"/>
            </p:cNvSpPr>
            <p:nvPr/>
          </p:nvSpPr>
          <p:spPr bwMode="auto">
            <a:xfrm flipV="1">
              <a:off x="480" y="3216"/>
              <a:ext cx="0" cy="96"/>
            </a:xfrm>
            <a:prstGeom prst="line">
              <a:avLst/>
            </a:prstGeom>
            <a:noFill/>
            <a:ln w="19050">
              <a:solidFill>
                <a:srgbClr val="008080"/>
              </a:solidFill>
              <a:round/>
              <a:headEnd/>
              <a:tailEnd/>
            </a:ln>
            <a:effectLst/>
          </p:spPr>
          <p:txBody>
            <a:bodyPr/>
            <a:lstStyle/>
            <a:p>
              <a:endParaRPr lang="en-US"/>
            </a:p>
          </p:txBody>
        </p:sp>
        <p:sp>
          <p:nvSpPr>
            <p:cNvPr id="13346" name="Line 34"/>
            <p:cNvSpPr>
              <a:spLocks noChangeShapeType="1"/>
            </p:cNvSpPr>
            <p:nvPr/>
          </p:nvSpPr>
          <p:spPr bwMode="auto">
            <a:xfrm flipH="1" flipV="1">
              <a:off x="432" y="3264"/>
              <a:ext cx="48" cy="48"/>
            </a:xfrm>
            <a:prstGeom prst="line">
              <a:avLst/>
            </a:prstGeom>
            <a:noFill/>
            <a:ln w="19050">
              <a:solidFill>
                <a:srgbClr val="008080"/>
              </a:solidFill>
              <a:round/>
              <a:headEnd/>
              <a:tailEnd/>
            </a:ln>
            <a:effectLst/>
          </p:spPr>
          <p:txBody>
            <a:bodyPr/>
            <a:lstStyle/>
            <a:p>
              <a:endParaRPr lang="en-US"/>
            </a:p>
          </p:txBody>
        </p:sp>
        <p:sp>
          <p:nvSpPr>
            <p:cNvPr id="13347" name="Line 35"/>
            <p:cNvSpPr>
              <a:spLocks noChangeShapeType="1"/>
            </p:cNvSpPr>
            <p:nvPr/>
          </p:nvSpPr>
          <p:spPr bwMode="auto">
            <a:xfrm flipV="1">
              <a:off x="480" y="3264"/>
              <a:ext cx="48" cy="48"/>
            </a:xfrm>
            <a:prstGeom prst="line">
              <a:avLst/>
            </a:prstGeom>
            <a:noFill/>
            <a:ln w="19050">
              <a:solidFill>
                <a:srgbClr val="008080"/>
              </a:solidFill>
              <a:round/>
              <a:headEnd/>
              <a:tailEnd/>
            </a:ln>
            <a:effectLst/>
          </p:spPr>
          <p:txBody>
            <a:bodyPr/>
            <a:lstStyle/>
            <a:p>
              <a:endParaRPr lang="en-US"/>
            </a:p>
          </p:txBody>
        </p:sp>
      </p:grpSp>
      <p:grpSp>
        <p:nvGrpSpPr>
          <p:cNvPr id="13348" name="Group 36"/>
          <p:cNvGrpSpPr>
            <a:grpSpLocks/>
          </p:cNvGrpSpPr>
          <p:nvPr/>
        </p:nvGrpSpPr>
        <p:grpSpPr bwMode="auto">
          <a:xfrm>
            <a:off x="990600" y="5029200"/>
            <a:ext cx="304800" cy="228600"/>
            <a:chOff x="384" y="3216"/>
            <a:chExt cx="192" cy="144"/>
          </a:xfrm>
        </p:grpSpPr>
        <p:sp>
          <p:nvSpPr>
            <p:cNvPr id="13349" name="Line 37"/>
            <p:cNvSpPr>
              <a:spLocks noChangeShapeType="1"/>
            </p:cNvSpPr>
            <p:nvPr/>
          </p:nvSpPr>
          <p:spPr bwMode="auto">
            <a:xfrm>
              <a:off x="384" y="3312"/>
              <a:ext cx="192" cy="0"/>
            </a:xfrm>
            <a:prstGeom prst="line">
              <a:avLst/>
            </a:prstGeom>
            <a:noFill/>
            <a:ln w="19050">
              <a:solidFill>
                <a:srgbClr val="008080"/>
              </a:solidFill>
              <a:round/>
              <a:headEnd/>
              <a:tailEnd/>
            </a:ln>
            <a:effectLst/>
          </p:spPr>
          <p:txBody>
            <a:bodyPr/>
            <a:lstStyle/>
            <a:p>
              <a:endParaRPr lang="en-US"/>
            </a:p>
          </p:txBody>
        </p:sp>
        <p:sp>
          <p:nvSpPr>
            <p:cNvPr id="13350" name="Line 38"/>
            <p:cNvSpPr>
              <a:spLocks noChangeShapeType="1"/>
            </p:cNvSpPr>
            <p:nvPr/>
          </p:nvSpPr>
          <p:spPr bwMode="auto">
            <a:xfrm>
              <a:off x="432" y="3360"/>
              <a:ext cx="96" cy="0"/>
            </a:xfrm>
            <a:prstGeom prst="line">
              <a:avLst/>
            </a:prstGeom>
            <a:noFill/>
            <a:ln w="19050">
              <a:solidFill>
                <a:srgbClr val="008080"/>
              </a:solidFill>
              <a:round/>
              <a:headEnd/>
              <a:tailEnd/>
            </a:ln>
            <a:effectLst/>
          </p:spPr>
          <p:txBody>
            <a:bodyPr/>
            <a:lstStyle/>
            <a:p>
              <a:endParaRPr lang="en-US"/>
            </a:p>
          </p:txBody>
        </p:sp>
        <p:sp>
          <p:nvSpPr>
            <p:cNvPr id="13351" name="Line 39"/>
            <p:cNvSpPr>
              <a:spLocks noChangeShapeType="1"/>
            </p:cNvSpPr>
            <p:nvPr/>
          </p:nvSpPr>
          <p:spPr bwMode="auto">
            <a:xfrm>
              <a:off x="480" y="3264"/>
              <a:ext cx="0" cy="0"/>
            </a:xfrm>
            <a:prstGeom prst="line">
              <a:avLst/>
            </a:prstGeom>
            <a:noFill/>
            <a:ln w="19050">
              <a:solidFill>
                <a:srgbClr val="008080"/>
              </a:solidFill>
              <a:round/>
              <a:headEnd/>
              <a:tailEnd/>
            </a:ln>
            <a:effectLst/>
          </p:spPr>
          <p:txBody>
            <a:bodyPr/>
            <a:lstStyle/>
            <a:p>
              <a:endParaRPr lang="en-US"/>
            </a:p>
          </p:txBody>
        </p:sp>
        <p:sp>
          <p:nvSpPr>
            <p:cNvPr id="13352" name="Line 40"/>
            <p:cNvSpPr>
              <a:spLocks noChangeShapeType="1"/>
            </p:cNvSpPr>
            <p:nvPr/>
          </p:nvSpPr>
          <p:spPr bwMode="auto">
            <a:xfrm flipV="1">
              <a:off x="480" y="3216"/>
              <a:ext cx="0" cy="96"/>
            </a:xfrm>
            <a:prstGeom prst="line">
              <a:avLst/>
            </a:prstGeom>
            <a:noFill/>
            <a:ln w="19050">
              <a:solidFill>
                <a:srgbClr val="008080"/>
              </a:solidFill>
              <a:round/>
              <a:headEnd/>
              <a:tailEnd/>
            </a:ln>
            <a:effectLst/>
          </p:spPr>
          <p:txBody>
            <a:bodyPr/>
            <a:lstStyle/>
            <a:p>
              <a:endParaRPr lang="en-US"/>
            </a:p>
          </p:txBody>
        </p:sp>
        <p:sp>
          <p:nvSpPr>
            <p:cNvPr id="13353" name="Line 41"/>
            <p:cNvSpPr>
              <a:spLocks noChangeShapeType="1"/>
            </p:cNvSpPr>
            <p:nvPr/>
          </p:nvSpPr>
          <p:spPr bwMode="auto">
            <a:xfrm flipH="1" flipV="1">
              <a:off x="432" y="3264"/>
              <a:ext cx="48" cy="48"/>
            </a:xfrm>
            <a:prstGeom prst="line">
              <a:avLst/>
            </a:prstGeom>
            <a:noFill/>
            <a:ln w="19050">
              <a:solidFill>
                <a:srgbClr val="008080"/>
              </a:solidFill>
              <a:round/>
              <a:headEnd/>
              <a:tailEnd/>
            </a:ln>
            <a:effectLst/>
          </p:spPr>
          <p:txBody>
            <a:bodyPr/>
            <a:lstStyle/>
            <a:p>
              <a:endParaRPr lang="en-US"/>
            </a:p>
          </p:txBody>
        </p:sp>
        <p:sp>
          <p:nvSpPr>
            <p:cNvPr id="13354" name="Line 42"/>
            <p:cNvSpPr>
              <a:spLocks noChangeShapeType="1"/>
            </p:cNvSpPr>
            <p:nvPr/>
          </p:nvSpPr>
          <p:spPr bwMode="auto">
            <a:xfrm flipV="1">
              <a:off x="480" y="3264"/>
              <a:ext cx="48" cy="48"/>
            </a:xfrm>
            <a:prstGeom prst="line">
              <a:avLst/>
            </a:prstGeom>
            <a:noFill/>
            <a:ln w="19050">
              <a:solidFill>
                <a:srgbClr val="008080"/>
              </a:solidFill>
              <a:round/>
              <a:headEnd/>
              <a:tailEnd/>
            </a:ln>
            <a:effectLst/>
          </p:spPr>
          <p:txBody>
            <a:bodyPr/>
            <a:lstStyle/>
            <a:p>
              <a:endParaRPr lang="en-US"/>
            </a:p>
          </p:txBody>
        </p:sp>
      </p:grpSp>
      <p:pic>
        <p:nvPicPr>
          <p:cNvPr id="13355" name="Picture 43" descr="blue cavalry"/>
          <p:cNvPicPr>
            <a:picLocks noChangeAspect="1" noChangeArrowheads="1"/>
          </p:cNvPicPr>
          <p:nvPr/>
        </p:nvPicPr>
        <p:blipFill>
          <a:blip r:embed="rId3"/>
          <a:srcRect/>
          <a:stretch>
            <a:fillRect/>
          </a:stretch>
        </p:blipFill>
        <p:spPr bwMode="auto">
          <a:xfrm>
            <a:off x="5791200" y="5181600"/>
            <a:ext cx="660400" cy="431800"/>
          </a:xfrm>
          <a:prstGeom prst="rect">
            <a:avLst/>
          </a:prstGeom>
          <a:noFill/>
        </p:spPr>
      </p:pic>
      <p:sp>
        <p:nvSpPr>
          <p:cNvPr id="13356" name="AutoShape 44"/>
          <p:cNvSpPr>
            <a:spLocks noChangeArrowheads="1"/>
          </p:cNvSpPr>
          <p:nvPr/>
        </p:nvSpPr>
        <p:spPr bwMode="auto">
          <a:xfrm>
            <a:off x="3886200" y="601980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3357" name="AutoShape 45"/>
          <p:cNvSpPr>
            <a:spLocks noChangeArrowheads="1"/>
          </p:cNvSpPr>
          <p:nvPr/>
        </p:nvSpPr>
        <p:spPr bwMode="auto">
          <a:xfrm>
            <a:off x="7162800" y="594360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3358" name="AutoShape 46"/>
          <p:cNvSpPr>
            <a:spLocks noChangeArrowheads="1"/>
          </p:cNvSpPr>
          <p:nvPr/>
        </p:nvSpPr>
        <p:spPr bwMode="auto">
          <a:xfrm>
            <a:off x="6705600" y="586740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3359" name="AutoShape 47"/>
          <p:cNvSpPr>
            <a:spLocks noChangeArrowheads="1"/>
          </p:cNvSpPr>
          <p:nvPr/>
        </p:nvSpPr>
        <p:spPr bwMode="auto">
          <a:xfrm>
            <a:off x="6248400" y="594360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3360" name="AutoShape 48"/>
          <p:cNvSpPr>
            <a:spLocks noChangeArrowheads="1"/>
          </p:cNvSpPr>
          <p:nvPr/>
        </p:nvSpPr>
        <p:spPr bwMode="auto">
          <a:xfrm>
            <a:off x="5715000" y="594360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3361" name="AutoShape 49"/>
          <p:cNvSpPr>
            <a:spLocks noChangeArrowheads="1"/>
          </p:cNvSpPr>
          <p:nvPr/>
        </p:nvSpPr>
        <p:spPr bwMode="auto">
          <a:xfrm>
            <a:off x="5257800" y="601980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3362" name="AutoShape 50"/>
          <p:cNvSpPr>
            <a:spLocks noChangeArrowheads="1"/>
          </p:cNvSpPr>
          <p:nvPr/>
        </p:nvSpPr>
        <p:spPr bwMode="auto">
          <a:xfrm>
            <a:off x="4343400" y="594360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3363" name="AutoShape 51"/>
          <p:cNvSpPr>
            <a:spLocks noChangeArrowheads="1"/>
          </p:cNvSpPr>
          <p:nvPr/>
        </p:nvSpPr>
        <p:spPr bwMode="auto">
          <a:xfrm>
            <a:off x="4800600" y="586740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pic>
        <p:nvPicPr>
          <p:cNvPr id="13364" name="Picture 52" descr="blue infantry"/>
          <p:cNvPicPr>
            <a:picLocks noChangeAspect="1" noChangeArrowheads="1"/>
          </p:cNvPicPr>
          <p:nvPr/>
        </p:nvPicPr>
        <p:blipFill>
          <a:blip r:embed="rId4"/>
          <a:srcRect/>
          <a:stretch>
            <a:fillRect/>
          </a:stretch>
        </p:blipFill>
        <p:spPr bwMode="auto">
          <a:xfrm>
            <a:off x="3276600" y="3581400"/>
            <a:ext cx="914400" cy="582613"/>
          </a:xfrm>
          <a:prstGeom prst="rect">
            <a:avLst/>
          </a:prstGeom>
          <a:noFill/>
        </p:spPr>
      </p:pic>
      <p:pic>
        <p:nvPicPr>
          <p:cNvPr id="13365" name="Picture 53" descr="red infantry"/>
          <p:cNvPicPr>
            <a:picLocks noChangeAspect="1" noChangeArrowheads="1"/>
          </p:cNvPicPr>
          <p:nvPr/>
        </p:nvPicPr>
        <p:blipFill>
          <a:blip r:embed="rId5"/>
          <a:srcRect/>
          <a:stretch>
            <a:fillRect/>
          </a:stretch>
        </p:blipFill>
        <p:spPr bwMode="auto">
          <a:xfrm>
            <a:off x="2819400" y="1600200"/>
            <a:ext cx="2819400" cy="412750"/>
          </a:xfrm>
          <a:prstGeom prst="rect">
            <a:avLst/>
          </a:prstGeom>
          <a:noFill/>
        </p:spPr>
      </p:pic>
      <p:pic>
        <p:nvPicPr>
          <p:cNvPr id="13366" name="Picture 54" descr="red infantry"/>
          <p:cNvPicPr>
            <a:picLocks noChangeAspect="1" noChangeArrowheads="1"/>
          </p:cNvPicPr>
          <p:nvPr/>
        </p:nvPicPr>
        <p:blipFill>
          <a:blip r:embed="rId5"/>
          <a:srcRect/>
          <a:stretch>
            <a:fillRect/>
          </a:stretch>
        </p:blipFill>
        <p:spPr bwMode="auto">
          <a:xfrm>
            <a:off x="5791200" y="685800"/>
            <a:ext cx="935038" cy="595313"/>
          </a:xfrm>
          <a:prstGeom prst="rect">
            <a:avLst/>
          </a:prstGeom>
          <a:noFill/>
        </p:spPr>
      </p:pic>
      <p:pic>
        <p:nvPicPr>
          <p:cNvPr id="13367" name="Picture 55" descr="red infantry"/>
          <p:cNvPicPr>
            <a:picLocks noChangeAspect="1" noChangeArrowheads="1"/>
          </p:cNvPicPr>
          <p:nvPr/>
        </p:nvPicPr>
        <p:blipFill>
          <a:blip r:embed="rId5"/>
          <a:srcRect/>
          <a:stretch>
            <a:fillRect/>
          </a:stretch>
        </p:blipFill>
        <p:spPr bwMode="auto">
          <a:xfrm>
            <a:off x="5791200" y="1447800"/>
            <a:ext cx="935038" cy="595313"/>
          </a:xfrm>
          <a:prstGeom prst="rect">
            <a:avLst/>
          </a:prstGeom>
          <a:noFill/>
        </p:spPr>
      </p:pic>
      <p:pic>
        <p:nvPicPr>
          <p:cNvPr id="13368" name="Picture 56" descr="red infantry"/>
          <p:cNvPicPr>
            <a:picLocks noChangeAspect="1" noChangeArrowheads="1"/>
          </p:cNvPicPr>
          <p:nvPr/>
        </p:nvPicPr>
        <p:blipFill>
          <a:blip r:embed="rId5"/>
          <a:srcRect/>
          <a:stretch>
            <a:fillRect/>
          </a:stretch>
        </p:blipFill>
        <p:spPr bwMode="auto">
          <a:xfrm>
            <a:off x="1676400" y="1447800"/>
            <a:ext cx="935038" cy="595313"/>
          </a:xfrm>
          <a:prstGeom prst="rect">
            <a:avLst/>
          </a:prstGeom>
          <a:noFill/>
        </p:spPr>
      </p:pic>
      <p:pic>
        <p:nvPicPr>
          <p:cNvPr id="13369" name="Picture 57" descr="red infantry"/>
          <p:cNvPicPr>
            <a:picLocks noChangeAspect="1" noChangeArrowheads="1"/>
          </p:cNvPicPr>
          <p:nvPr/>
        </p:nvPicPr>
        <p:blipFill>
          <a:blip r:embed="rId5"/>
          <a:srcRect/>
          <a:stretch>
            <a:fillRect/>
          </a:stretch>
        </p:blipFill>
        <p:spPr bwMode="auto">
          <a:xfrm>
            <a:off x="1676400" y="685800"/>
            <a:ext cx="935038" cy="595313"/>
          </a:xfrm>
          <a:prstGeom prst="rect">
            <a:avLst/>
          </a:prstGeom>
          <a:noFill/>
        </p:spPr>
      </p:pic>
      <p:pic>
        <p:nvPicPr>
          <p:cNvPr id="13370" name="Picture 58" descr="blue infantry"/>
          <p:cNvPicPr>
            <a:picLocks noChangeAspect="1" noChangeArrowheads="1"/>
          </p:cNvPicPr>
          <p:nvPr/>
        </p:nvPicPr>
        <p:blipFill>
          <a:blip r:embed="rId4"/>
          <a:srcRect/>
          <a:stretch>
            <a:fillRect/>
          </a:stretch>
        </p:blipFill>
        <p:spPr bwMode="auto">
          <a:xfrm>
            <a:off x="1981200" y="4343400"/>
            <a:ext cx="914400" cy="582613"/>
          </a:xfrm>
          <a:prstGeom prst="rect">
            <a:avLst/>
          </a:prstGeom>
          <a:noFill/>
        </p:spPr>
      </p:pic>
      <p:pic>
        <p:nvPicPr>
          <p:cNvPr id="13371" name="Picture 59" descr="blue infantry"/>
          <p:cNvPicPr>
            <a:picLocks noChangeAspect="1" noChangeArrowheads="1"/>
          </p:cNvPicPr>
          <p:nvPr/>
        </p:nvPicPr>
        <p:blipFill>
          <a:blip r:embed="rId4"/>
          <a:srcRect/>
          <a:stretch>
            <a:fillRect/>
          </a:stretch>
        </p:blipFill>
        <p:spPr bwMode="auto">
          <a:xfrm>
            <a:off x="4495800" y="3581400"/>
            <a:ext cx="914400" cy="582613"/>
          </a:xfrm>
          <a:prstGeom prst="rect">
            <a:avLst/>
          </a:prstGeom>
          <a:noFill/>
        </p:spPr>
      </p:pic>
      <p:pic>
        <p:nvPicPr>
          <p:cNvPr id="13372" name="Picture 60" descr="blue infantry"/>
          <p:cNvPicPr>
            <a:picLocks noChangeAspect="1" noChangeArrowheads="1"/>
          </p:cNvPicPr>
          <p:nvPr/>
        </p:nvPicPr>
        <p:blipFill>
          <a:blip r:embed="rId4"/>
          <a:srcRect/>
          <a:stretch>
            <a:fillRect/>
          </a:stretch>
        </p:blipFill>
        <p:spPr bwMode="auto">
          <a:xfrm>
            <a:off x="3276600" y="4343400"/>
            <a:ext cx="914400" cy="582613"/>
          </a:xfrm>
          <a:prstGeom prst="rect">
            <a:avLst/>
          </a:prstGeom>
          <a:noFill/>
        </p:spPr>
      </p:pic>
      <p:pic>
        <p:nvPicPr>
          <p:cNvPr id="13373" name="Picture 61" descr="blue infantry"/>
          <p:cNvPicPr>
            <a:picLocks noChangeAspect="1" noChangeArrowheads="1"/>
          </p:cNvPicPr>
          <p:nvPr/>
        </p:nvPicPr>
        <p:blipFill>
          <a:blip r:embed="rId4"/>
          <a:srcRect/>
          <a:stretch>
            <a:fillRect/>
          </a:stretch>
        </p:blipFill>
        <p:spPr bwMode="auto">
          <a:xfrm>
            <a:off x="4495800" y="4343400"/>
            <a:ext cx="914400" cy="582613"/>
          </a:xfrm>
          <a:prstGeom prst="rect">
            <a:avLst/>
          </a:prstGeom>
          <a:noFill/>
        </p:spPr>
      </p:pic>
      <p:pic>
        <p:nvPicPr>
          <p:cNvPr id="13374" name="Picture 62" descr="blue infantry"/>
          <p:cNvPicPr>
            <a:picLocks noChangeAspect="1" noChangeArrowheads="1"/>
          </p:cNvPicPr>
          <p:nvPr/>
        </p:nvPicPr>
        <p:blipFill>
          <a:blip r:embed="rId4"/>
          <a:srcRect/>
          <a:stretch>
            <a:fillRect/>
          </a:stretch>
        </p:blipFill>
        <p:spPr bwMode="auto">
          <a:xfrm>
            <a:off x="5715000" y="4343400"/>
            <a:ext cx="914400" cy="582613"/>
          </a:xfrm>
          <a:prstGeom prst="rect">
            <a:avLst/>
          </a:prstGeom>
          <a:noFill/>
        </p:spPr>
      </p:pic>
      <p:pic>
        <p:nvPicPr>
          <p:cNvPr id="13375" name="Picture 63" descr="blue infantry"/>
          <p:cNvPicPr>
            <a:picLocks noChangeAspect="1" noChangeArrowheads="1"/>
          </p:cNvPicPr>
          <p:nvPr/>
        </p:nvPicPr>
        <p:blipFill>
          <a:blip r:embed="rId4"/>
          <a:srcRect/>
          <a:stretch>
            <a:fillRect/>
          </a:stretch>
        </p:blipFill>
        <p:spPr bwMode="auto">
          <a:xfrm>
            <a:off x="1981200" y="3581400"/>
            <a:ext cx="914400" cy="582613"/>
          </a:xfrm>
          <a:prstGeom prst="rect">
            <a:avLst/>
          </a:prstGeom>
          <a:noFill/>
        </p:spPr>
      </p:pic>
      <p:pic>
        <p:nvPicPr>
          <p:cNvPr id="13376" name="Picture 64" descr="blue infantry"/>
          <p:cNvPicPr>
            <a:picLocks noChangeAspect="1" noChangeArrowheads="1"/>
          </p:cNvPicPr>
          <p:nvPr/>
        </p:nvPicPr>
        <p:blipFill>
          <a:blip r:embed="rId4"/>
          <a:srcRect/>
          <a:stretch>
            <a:fillRect/>
          </a:stretch>
        </p:blipFill>
        <p:spPr bwMode="auto">
          <a:xfrm>
            <a:off x="5715000" y="3581400"/>
            <a:ext cx="914400" cy="582613"/>
          </a:xfrm>
          <a:prstGeom prst="rect">
            <a:avLst/>
          </a:prstGeom>
          <a:noFill/>
        </p:spPr>
      </p:pic>
      <p:sp>
        <p:nvSpPr>
          <p:cNvPr id="13377" name="Line 65"/>
          <p:cNvSpPr>
            <a:spLocks noChangeShapeType="1"/>
          </p:cNvSpPr>
          <p:nvPr/>
        </p:nvSpPr>
        <p:spPr bwMode="auto">
          <a:xfrm flipV="1">
            <a:off x="2133600" y="3200400"/>
            <a:ext cx="0" cy="228600"/>
          </a:xfrm>
          <a:prstGeom prst="line">
            <a:avLst/>
          </a:prstGeom>
          <a:noFill/>
          <a:ln w="19050">
            <a:solidFill>
              <a:schemeClr val="tx1"/>
            </a:solidFill>
            <a:round/>
            <a:headEnd/>
            <a:tailEnd type="triangle" w="med" len="med"/>
          </a:ln>
          <a:effectLst/>
        </p:spPr>
        <p:txBody>
          <a:bodyPr/>
          <a:lstStyle/>
          <a:p>
            <a:endParaRPr lang="en-US"/>
          </a:p>
        </p:txBody>
      </p:sp>
      <p:sp>
        <p:nvSpPr>
          <p:cNvPr id="13378" name="Line 66"/>
          <p:cNvSpPr>
            <a:spLocks noChangeShapeType="1"/>
          </p:cNvSpPr>
          <p:nvPr/>
        </p:nvSpPr>
        <p:spPr bwMode="auto">
          <a:xfrm flipV="1">
            <a:off x="2743200" y="3200400"/>
            <a:ext cx="0" cy="228600"/>
          </a:xfrm>
          <a:prstGeom prst="line">
            <a:avLst/>
          </a:prstGeom>
          <a:noFill/>
          <a:ln w="19050">
            <a:solidFill>
              <a:schemeClr val="tx1"/>
            </a:solidFill>
            <a:round/>
            <a:headEnd/>
            <a:tailEnd type="triangle" w="med" len="med"/>
          </a:ln>
          <a:effectLst/>
        </p:spPr>
        <p:txBody>
          <a:bodyPr/>
          <a:lstStyle/>
          <a:p>
            <a:endParaRPr lang="en-US"/>
          </a:p>
        </p:txBody>
      </p:sp>
      <p:sp>
        <p:nvSpPr>
          <p:cNvPr id="13379" name="Line 67"/>
          <p:cNvSpPr>
            <a:spLocks noChangeShapeType="1"/>
          </p:cNvSpPr>
          <p:nvPr/>
        </p:nvSpPr>
        <p:spPr bwMode="auto">
          <a:xfrm flipV="1">
            <a:off x="3429000" y="3200400"/>
            <a:ext cx="0" cy="228600"/>
          </a:xfrm>
          <a:prstGeom prst="line">
            <a:avLst/>
          </a:prstGeom>
          <a:noFill/>
          <a:ln w="19050">
            <a:solidFill>
              <a:schemeClr val="tx1"/>
            </a:solidFill>
            <a:round/>
            <a:headEnd/>
            <a:tailEnd type="triangle" w="med" len="med"/>
          </a:ln>
          <a:effectLst/>
        </p:spPr>
        <p:txBody>
          <a:bodyPr/>
          <a:lstStyle/>
          <a:p>
            <a:endParaRPr lang="en-US"/>
          </a:p>
        </p:txBody>
      </p:sp>
      <p:sp>
        <p:nvSpPr>
          <p:cNvPr id="13380" name="Line 68"/>
          <p:cNvSpPr>
            <a:spLocks noChangeShapeType="1"/>
          </p:cNvSpPr>
          <p:nvPr/>
        </p:nvSpPr>
        <p:spPr bwMode="auto">
          <a:xfrm flipV="1">
            <a:off x="4038600" y="3200400"/>
            <a:ext cx="0" cy="228600"/>
          </a:xfrm>
          <a:prstGeom prst="line">
            <a:avLst/>
          </a:prstGeom>
          <a:noFill/>
          <a:ln w="19050">
            <a:solidFill>
              <a:schemeClr val="tx1"/>
            </a:solidFill>
            <a:round/>
            <a:headEnd/>
            <a:tailEnd type="triangle" w="med" len="med"/>
          </a:ln>
          <a:effectLst/>
        </p:spPr>
        <p:txBody>
          <a:bodyPr/>
          <a:lstStyle/>
          <a:p>
            <a:endParaRPr lang="en-US"/>
          </a:p>
        </p:txBody>
      </p:sp>
      <p:sp>
        <p:nvSpPr>
          <p:cNvPr id="13381" name="Line 69"/>
          <p:cNvSpPr>
            <a:spLocks noChangeShapeType="1"/>
          </p:cNvSpPr>
          <p:nvPr/>
        </p:nvSpPr>
        <p:spPr bwMode="auto">
          <a:xfrm flipV="1">
            <a:off x="5867400" y="3200400"/>
            <a:ext cx="0" cy="228600"/>
          </a:xfrm>
          <a:prstGeom prst="line">
            <a:avLst/>
          </a:prstGeom>
          <a:noFill/>
          <a:ln w="19050">
            <a:solidFill>
              <a:schemeClr val="tx1"/>
            </a:solidFill>
            <a:round/>
            <a:headEnd/>
            <a:tailEnd type="triangle" w="med" len="med"/>
          </a:ln>
          <a:effectLst/>
        </p:spPr>
        <p:txBody>
          <a:bodyPr/>
          <a:lstStyle/>
          <a:p>
            <a:endParaRPr lang="en-US"/>
          </a:p>
        </p:txBody>
      </p:sp>
      <p:sp>
        <p:nvSpPr>
          <p:cNvPr id="13382" name="Line 70"/>
          <p:cNvSpPr>
            <a:spLocks noChangeShapeType="1"/>
          </p:cNvSpPr>
          <p:nvPr/>
        </p:nvSpPr>
        <p:spPr bwMode="auto">
          <a:xfrm flipV="1">
            <a:off x="5257800" y="3200400"/>
            <a:ext cx="0" cy="228600"/>
          </a:xfrm>
          <a:prstGeom prst="line">
            <a:avLst/>
          </a:prstGeom>
          <a:noFill/>
          <a:ln w="19050">
            <a:solidFill>
              <a:schemeClr val="tx1"/>
            </a:solidFill>
            <a:round/>
            <a:headEnd/>
            <a:tailEnd type="triangle" w="med" len="med"/>
          </a:ln>
          <a:effectLst/>
        </p:spPr>
        <p:txBody>
          <a:bodyPr/>
          <a:lstStyle/>
          <a:p>
            <a:endParaRPr lang="en-US"/>
          </a:p>
        </p:txBody>
      </p:sp>
      <p:sp>
        <p:nvSpPr>
          <p:cNvPr id="13383" name="Line 71"/>
          <p:cNvSpPr>
            <a:spLocks noChangeShapeType="1"/>
          </p:cNvSpPr>
          <p:nvPr/>
        </p:nvSpPr>
        <p:spPr bwMode="auto">
          <a:xfrm flipV="1">
            <a:off x="4648200" y="3200400"/>
            <a:ext cx="0" cy="228600"/>
          </a:xfrm>
          <a:prstGeom prst="line">
            <a:avLst/>
          </a:prstGeom>
          <a:noFill/>
          <a:ln w="19050">
            <a:solidFill>
              <a:schemeClr val="tx1"/>
            </a:solidFill>
            <a:round/>
            <a:headEnd/>
            <a:tailEnd type="triangle" w="med" len="med"/>
          </a:ln>
          <a:effectLst/>
        </p:spPr>
        <p:txBody>
          <a:bodyPr/>
          <a:lstStyle/>
          <a:p>
            <a:endParaRPr lang="en-US"/>
          </a:p>
        </p:txBody>
      </p:sp>
      <p:sp>
        <p:nvSpPr>
          <p:cNvPr id="13384" name="Line 72"/>
          <p:cNvSpPr>
            <a:spLocks noChangeShapeType="1"/>
          </p:cNvSpPr>
          <p:nvPr/>
        </p:nvSpPr>
        <p:spPr bwMode="auto">
          <a:xfrm flipV="1">
            <a:off x="6477000" y="3200400"/>
            <a:ext cx="0" cy="228600"/>
          </a:xfrm>
          <a:prstGeom prst="line">
            <a:avLst/>
          </a:prstGeom>
          <a:noFill/>
          <a:ln w="19050">
            <a:solidFill>
              <a:schemeClr val="tx1"/>
            </a:solidFill>
            <a:round/>
            <a:headEnd/>
            <a:tailEnd type="triangle" w="med" len="med"/>
          </a:ln>
          <a:effectLst/>
        </p:spPr>
        <p:txBody>
          <a:bodyPr/>
          <a:lstStyle/>
          <a:p>
            <a:endParaRPr lang="en-US"/>
          </a:p>
        </p:txBody>
      </p:sp>
      <p:sp>
        <p:nvSpPr>
          <p:cNvPr id="13385" name="AutoShape 73"/>
          <p:cNvSpPr>
            <a:spLocks noChangeArrowheads="1"/>
          </p:cNvSpPr>
          <p:nvPr/>
        </p:nvSpPr>
        <p:spPr bwMode="auto">
          <a:xfrm>
            <a:off x="3581400" y="685800"/>
            <a:ext cx="1219200" cy="1066800"/>
          </a:xfrm>
          <a:prstGeom prst="downArrow">
            <a:avLst>
              <a:gd name="adj1" fmla="val 50000"/>
              <a:gd name="adj2" fmla="val 25000"/>
            </a:avLst>
          </a:prstGeom>
          <a:noFill/>
          <a:ln w="38100">
            <a:solidFill>
              <a:srgbClr val="FF0000"/>
            </a:solidFill>
            <a:miter lim="800000"/>
            <a:headEnd/>
            <a:tailEnd/>
          </a:ln>
          <a:effectLst/>
        </p:spPr>
        <p:txBody>
          <a:bodyPr wrap="none" anchor="ctr"/>
          <a:lstStyle/>
          <a:p>
            <a:endParaRPr lang="en-US"/>
          </a:p>
        </p:txBody>
      </p:sp>
      <p:sp>
        <p:nvSpPr>
          <p:cNvPr id="13386" name="AutoShape 74"/>
          <p:cNvSpPr>
            <a:spLocks noChangeArrowheads="1"/>
          </p:cNvSpPr>
          <p:nvPr/>
        </p:nvSpPr>
        <p:spPr bwMode="auto">
          <a:xfrm>
            <a:off x="1524000" y="685800"/>
            <a:ext cx="1219200" cy="1371600"/>
          </a:xfrm>
          <a:prstGeom prst="downArrow">
            <a:avLst>
              <a:gd name="adj1" fmla="val 50000"/>
              <a:gd name="adj2" fmla="val 28125"/>
            </a:avLst>
          </a:prstGeom>
          <a:noFill/>
          <a:ln w="38100">
            <a:solidFill>
              <a:srgbClr val="FF0000"/>
            </a:solidFill>
            <a:miter lim="800000"/>
            <a:headEnd/>
            <a:tailEnd/>
          </a:ln>
          <a:effectLst/>
        </p:spPr>
        <p:txBody>
          <a:bodyPr wrap="none" anchor="ctr"/>
          <a:lstStyle/>
          <a:p>
            <a:endParaRPr lang="en-US"/>
          </a:p>
        </p:txBody>
      </p:sp>
      <p:sp>
        <p:nvSpPr>
          <p:cNvPr id="13387" name="AutoShape 75"/>
          <p:cNvSpPr>
            <a:spLocks noChangeArrowheads="1"/>
          </p:cNvSpPr>
          <p:nvPr/>
        </p:nvSpPr>
        <p:spPr bwMode="auto">
          <a:xfrm>
            <a:off x="5638800" y="685800"/>
            <a:ext cx="1219200" cy="1295400"/>
          </a:xfrm>
          <a:prstGeom prst="downArrow">
            <a:avLst>
              <a:gd name="adj1" fmla="val 50000"/>
              <a:gd name="adj2" fmla="val 26563"/>
            </a:avLst>
          </a:prstGeom>
          <a:noFill/>
          <a:ln w="38100">
            <a:solidFill>
              <a:srgbClr val="FF0000"/>
            </a:solidFill>
            <a:miter lim="800000"/>
            <a:headEnd/>
            <a:tailEnd/>
          </a:ln>
          <a:effectLst/>
        </p:spPr>
        <p:txBody>
          <a:bodyPr wrap="none" anchor="ctr"/>
          <a:lstStyle/>
          <a:p>
            <a:endParaRPr lang="en-US"/>
          </a:p>
        </p:txBody>
      </p:sp>
      <p:sp>
        <p:nvSpPr>
          <p:cNvPr id="13388" name="Text Box 76"/>
          <p:cNvSpPr txBox="1">
            <a:spLocks noChangeArrowheads="1"/>
          </p:cNvSpPr>
          <p:nvPr/>
        </p:nvSpPr>
        <p:spPr bwMode="auto">
          <a:xfrm>
            <a:off x="0" y="5356225"/>
            <a:ext cx="3427413" cy="1501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2000" b="1"/>
              <a:t>Persians</a:t>
            </a:r>
          </a:p>
          <a:p>
            <a:pPr algn="ctr">
              <a:lnSpc>
                <a:spcPct val="75000"/>
              </a:lnSpc>
              <a:spcBef>
                <a:spcPct val="50000"/>
              </a:spcBef>
            </a:pPr>
            <a:r>
              <a:rPr lang="en-US" sz="2000"/>
              <a:t>(Datis)</a:t>
            </a:r>
          </a:p>
          <a:p>
            <a:pPr>
              <a:lnSpc>
                <a:spcPct val="75000"/>
              </a:lnSpc>
              <a:spcBef>
                <a:spcPct val="50000"/>
              </a:spcBef>
            </a:pPr>
            <a:r>
              <a:rPr lang="en-US" sz="2000"/>
              <a:t>19,000 infantry</a:t>
            </a:r>
          </a:p>
          <a:p>
            <a:pPr>
              <a:lnSpc>
                <a:spcPct val="75000"/>
              </a:lnSpc>
              <a:spcBef>
                <a:spcPct val="50000"/>
              </a:spcBef>
            </a:pPr>
            <a:r>
              <a:rPr lang="en-US" sz="2000"/>
              <a:t>1,000 cavalry</a:t>
            </a:r>
          </a:p>
        </p:txBody>
      </p:sp>
      <p:sp>
        <p:nvSpPr>
          <p:cNvPr id="13389" name="Text Box 77"/>
          <p:cNvSpPr txBox="1">
            <a:spLocks noChangeArrowheads="1"/>
          </p:cNvSpPr>
          <p:nvPr/>
        </p:nvSpPr>
        <p:spPr bwMode="auto">
          <a:xfrm>
            <a:off x="0" y="5737225"/>
            <a:ext cx="2997200" cy="1120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2000" b="1"/>
              <a:t>Athenians &amp; Plataeans</a:t>
            </a:r>
          </a:p>
          <a:p>
            <a:pPr algn="ctr">
              <a:lnSpc>
                <a:spcPct val="75000"/>
              </a:lnSpc>
              <a:spcBef>
                <a:spcPct val="50000"/>
              </a:spcBef>
            </a:pPr>
            <a:r>
              <a:rPr lang="en-US" sz="2000"/>
              <a:t>(Miltiades)</a:t>
            </a:r>
          </a:p>
          <a:p>
            <a:pPr>
              <a:lnSpc>
                <a:spcPct val="75000"/>
              </a:lnSpc>
              <a:spcBef>
                <a:spcPct val="50000"/>
              </a:spcBef>
            </a:pPr>
            <a:r>
              <a:rPr lang="en-US" sz="2000"/>
              <a:t>11,000 hoplites</a:t>
            </a:r>
          </a:p>
        </p:txBody>
      </p:sp>
      <p:sp>
        <p:nvSpPr>
          <p:cNvPr id="13391" name="Rectangle 79"/>
          <p:cNvSpPr>
            <a:spLocks noChangeArrowheads="1"/>
          </p:cNvSpPr>
          <p:nvPr/>
        </p:nvSpPr>
        <p:spPr bwMode="auto">
          <a:xfrm>
            <a:off x="6799263" y="625475"/>
            <a:ext cx="115887" cy="38100"/>
          </a:xfrm>
          <a:prstGeom prst="rect">
            <a:avLst/>
          </a:prstGeom>
          <a:solidFill>
            <a:srgbClr val="CCCC00"/>
          </a:solidFill>
          <a:ln w="9525">
            <a:noFill/>
            <a:miter lim="800000"/>
            <a:headEnd/>
            <a:tailEnd/>
          </a:ln>
          <a:effectLst/>
        </p:spPr>
        <p:txBody>
          <a:bodyPr wrap="none" anchor="ctr"/>
          <a:lstStyle/>
          <a:p>
            <a:endParaRPr lang="en-US"/>
          </a:p>
        </p:txBody>
      </p:sp>
      <p:sp>
        <p:nvSpPr>
          <p:cNvPr id="13393" name="Line 81"/>
          <p:cNvSpPr>
            <a:spLocks noChangeShapeType="1"/>
          </p:cNvSpPr>
          <p:nvPr/>
        </p:nvSpPr>
        <p:spPr bwMode="auto">
          <a:xfrm>
            <a:off x="1230313" y="663575"/>
            <a:ext cx="38100" cy="82550"/>
          </a:xfrm>
          <a:prstGeom prst="line">
            <a:avLst/>
          </a:prstGeom>
          <a:noFill/>
          <a:ln w="38100">
            <a:solidFill>
              <a:srgbClr val="3366FF"/>
            </a:solidFill>
            <a:round/>
            <a:headEnd/>
            <a:tailEnd/>
          </a:ln>
          <a:effectLst/>
        </p:spPr>
        <p:txBody>
          <a:bodyPr/>
          <a:lstStyle/>
          <a:p>
            <a:endParaRPr lang="en-US"/>
          </a:p>
        </p:txBody>
      </p:sp>
      <p:grpSp>
        <p:nvGrpSpPr>
          <p:cNvPr id="13405" name="Group 93"/>
          <p:cNvGrpSpPr>
            <a:grpSpLocks/>
          </p:cNvGrpSpPr>
          <p:nvPr/>
        </p:nvGrpSpPr>
        <p:grpSpPr bwMode="auto">
          <a:xfrm>
            <a:off x="8788400" y="1216025"/>
            <a:ext cx="355600" cy="420688"/>
            <a:chOff x="226" y="766"/>
            <a:chExt cx="224" cy="265"/>
          </a:xfrm>
        </p:grpSpPr>
        <p:sp>
          <p:nvSpPr>
            <p:cNvPr id="13400" name="AutoShape 88"/>
            <p:cNvSpPr>
              <a:spLocks noChangeArrowheads="1"/>
            </p:cNvSpPr>
            <p:nvPr/>
          </p:nvSpPr>
          <p:spPr bwMode="auto">
            <a:xfrm rot="2527750">
              <a:off x="226" y="850"/>
              <a:ext cx="29" cy="181"/>
            </a:xfrm>
            <a:prstGeom prst="upArrow">
              <a:avLst>
                <a:gd name="adj1" fmla="val 50000"/>
                <a:gd name="adj2" fmla="val 156034"/>
              </a:avLst>
            </a:prstGeom>
            <a:solidFill>
              <a:schemeClr val="tx1"/>
            </a:solidFill>
            <a:ln w="9525">
              <a:solidFill>
                <a:schemeClr val="tx1"/>
              </a:solidFill>
              <a:miter lim="800000"/>
              <a:headEnd/>
              <a:tailEnd/>
            </a:ln>
            <a:effectLst/>
          </p:spPr>
          <p:txBody>
            <a:bodyPr wrap="none" anchor="ctr"/>
            <a:lstStyle/>
            <a:p>
              <a:endParaRPr lang="en-US"/>
            </a:p>
          </p:txBody>
        </p:sp>
        <p:sp>
          <p:nvSpPr>
            <p:cNvPr id="13402" name="Text Box 90"/>
            <p:cNvSpPr txBox="1">
              <a:spLocks noChangeArrowheads="1"/>
            </p:cNvSpPr>
            <p:nvPr/>
          </p:nvSpPr>
          <p:spPr bwMode="auto">
            <a:xfrm rot="2527750">
              <a:off x="236" y="766"/>
              <a:ext cx="214" cy="173"/>
            </a:xfrm>
            <a:prstGeom prst="rect">
              <a:avLst/>
            </a:prstGeom>
            <a:noFill/>
            <a:ln w="9525">
              <a:noFill/>
              <a:miter lim="800000"/>
              <a:headEnd/>
              <a:tailEnd/>
            </a:ln>
            <a:effectLst/>
          </p:spPr>
          <p:txBody>
            <a:bodyPr>
              <a:spAutoFit/>
            </a:bodyPr>
            <a:lstStyle/>
            <a:p>
              <a:pPr>
                <a:spcBef>
                  <a:spcPct val="50000"/>
                </a:spcBef>
              </a:pPr>
              <a:r>
                <a:rPr lang="en-US" sz="1200" b="1"/>
                <a:t>N</a:t>
              </a:r>
            </a:p>
          </p:txBody>
        </p:sp>
      </p:grpSp>
      <p:sp>
        <p:nvSpPr>
          <p:cNvPr id="13412" name="Text Box 100"/>
          <p:cNvSpPr txBox="1">
            <a:spLocks noChangeArrowheads="1"/>
          </p:cNvSpPr>
          <p:nvPr/>
        </p:nvSpPr>
        <p:spPr bwMode="auto">
          <a:xfrm>
            <a:off x="8083550" y="6067425"/>
            <a:ext cx="1060450"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sz="1000"/>
              <a:t>The Immortals</a:t>
            </a:r>
          </a:p>
        </p:txBody>
      </p:sp>
      <p:sp>
        <p:nvSpPr>
          <p:cNvPr id="13413" name="Text Box 101"/>
          <p:cNvSpPr txBox="1">
            <a:spLocks noChangeArrowheads="1"/>
          </p:cNvSpPr>
          <p:nvPr/>
        </p:nvSpPr>
        <p:spPr bwMode="auto">
          <a:xfrm>
            <a:off x="1824038" y="2665413"/>
            <a:ext cx="5419725" cy="2263775"/>
          </a:xfrm>
          <a:prstGeom prst="rect">
            <a:avLst/>
          </a:prstGeom>
          <a:solidFill>
            <a:schemeClr val="bg1">
              <a:alpha val="80000"/>
            </a:schemeClr>
          </a:solidFill>
          <a:ln w="38100">
            <a:solidFill>
              <a:srgbClr val="0000FF"/>
            </a:solidFill>
            <a:miter lim="800000"/>
            <a:headEnd/>
            <a:tailEnd/>
          </a:ln>
          <a:effectLst/>
        </p:spPr>
        <p:txBody>
          <a:bodyPr>
            <a:spAutoFit/>
          </a:bodyPr>
          <a:lstStyle/>
          <a:p>
            <a:pPr>
              <a:spcBef>
                <a:spcPct val="50000"/>
              </a:spcBef>
            </a:pPr>
            <a:r>
              <a:rPr lang="en-US" sz="2000"/>
              <a:t>The Immortals are Persia’s most elite unit which double as an imperial guard and conventional land force. Their numerical strength is always supplemented to 10,000, dead or wounded being replaced immediately. This is done to preserve the cohesion and mystique of the unit.</a:t>
            </a:r>
          </a:p>
        </p:txBody>
      </p:sp>
      <p:sp>
        <p:nvSpPr>
          <p:cNvPr id="13390" name="Rectangle 78"/>
          <p:cNvSpPr>
            <a:spLocks noChangeArrowheads="1"/>
          </p:cNvSpPr>
          <p:nvPr/>
        </p:nvSpPr>
        <p:spPr bwMode="auto">
          <a:xfrm>
            <a:off x="0" y="0"/>
            <a:ext cx="9144000" cy="663575"/>
          </a:xfrm>
          <a:prstGeom prst="rect">
            <a:avLst/>
          </a:prstGeom>
          <a:solidFill>
            <a:srgbClr val="CCCC00"/>
          </a:solidFill>
          <a:ln w="9525">
            <a:noFill/>
            <a:miter lim="800000"/>
            <a:headEnd/>
            <a:tailEnd/>
          </a:ln>
          <a:effectLst/>
        </p:spPr>
        <p:txBody>
          <a:bodyPr wrap="none" anchor="ctr"/>
          <a:lstStyle/>
          <a:p>
            <a:endParaRPr lang="en-US"/>
          </a:p>
        </p:txBody>
      </p:sp>
      <p:sp>
        <p:nvSpPr>
          <p:cNvPr id="13319" name="Text Box 7"/>
          <p:cNvSpPr txBox="1">
            <a:spLocks noChangeArrowheads="1"/>
          </p:cNvSpPr>
          <p:nvPr/>
        </p:nvSpPr>
        <p:spPr bwMode="auto">
          <a:xfrm>
            <a:off x="0" y="-28575"/>
            <a:ext cx="9144000" cy="765175"/>
          </a:xfrm>
          <a:prstGeom prst="rect">
            <a:avLst/>
          </a:prstGeom>
          <a:noFill/>
          <a:ln w="9525">
            <a:noFill/>
            <a:miter lim="800000"/>
            <a:headEnd/>
            <a:tailEnd/>
          </a:ln>
          <a:effectLst/>
        </p:spPr>
        <p:txBody>
          <a:bodyPr>
            <a:spAutoFit/>
          </a:bodyPr>
          <a:lstStyle/>
          <a:p>
            <a:pPr algn="just">
              <a:spcBef>
                <a:spcPct val="50000"/>
              </a:spcBef>
            </a:pPr>
            <a:r>
              <a:rPr lang="en-US" sz="1100">
                <a:latin typeface="Franklin Gothic Demi" pitchFamily="34" charset="0"/>
              </a:rPr>
              <a:t>Miltiades deploys his army in a long, thin line across the valley to prevent the Persian cavalry from rounding his flanks; he places more weight on his wings at the expense of his center. Miltiades plans to rush the Persian line with his heavy hoplites before Persian missiles can take their toll. Datis distributes his troops evenly but places his elite infantry, the Immortals, at his center. The Persian cavalry is just returning from a foraging assignment and is not yet ready for battle. Datis’ troops are more lightly armoured than the Athenians, and rely on missiles to defeat the enemy.</a:t>
            </a:r>
          </a:p>
        </p:txBody>
      </p:sp>
      <p:sp>
        <p:nvSpPr>
          <p:cNvPr id="13320" name="Text Box 8"/>
          <p:cNvSpPr txBox="1">
            <a:spLocks noChangeArrowheads="1"/>
          </p:cNvSpPr>
          <p:nvPr/>
        </p:nvSpPr>
        <p:spPr bwMode="auto">
          <a:xfrm>
            <a:off x="0" y="0"/>
            <a:ext cx="9144000" cy="687388"/>
          </a:xfrm>
          <a:prstGeom prst="rect">
            <a:avLst/>
          </a:prstGeom>
          <a:noFill/>
          <a:ln w="9525">
            <a:noFill/>
            <a:miter lim="800000"/>
            <a:headEnd/>
            <a:tailEnd/>
          </a:ln>
          <a:effectLst/>
        </p:spPr>
        <p:txBody>
          <a:bodyPr>
            <a:spAutoFit/>
          </a:bodyPr>
          <a:lstStyle/>
          <a:p>
            <a:pPr algn="just">
              <a:spcBef>
                <a:spcPct val="50000"/>
              </a:spcBef>
            </a:pPr>
            <a:r>
              <a:rPr lang="en-US" sz="1300">
                <a:latin typeface="Franklin Gothic Demi" pitchFamily="34" charset="0"/>
              </a:rPr>
              <a:t>The Athenians sprint towards the Persians, the wings edging ahead of the center, in order to negate the Persian advantage of having significant numbers of missile throwers. The Persian missile throwers underestimate the fitness of the hoplites and the speed of their advance as most of their missiles land harmlessly behind the Athenians. </a:t>
            </a:r>
          </a:p>
        </p:txBody>
      </p:sp>
      <p:sp>
        <p:nvSpPr>
          <p:cNvPr id="13321" name="Text Box 9"/>
          <p:cNvSpPr txBox="1">
            <a:spLocks noChangeArrowheads="1"/>
          </p:cNvSpPr>
          <p:nvPr/>
        </p:nvSpPr>
        <p:spPr bwMode="auto">
          <a:xfrm>
            <a:off x="0" y="0"/>
            <a:ext cx="9144000" cy="687388"/>
          </a:xfrm>
          <a:prstGeom prst="rect">
            <a:avLst/>
          </a:prstGeom>
          <a:noFill/>
          <a:ln w="9525">
            <a:noFill/>
            <a:miter lim="800000"/>
            <a:headEnd/>
            <a:tailEnd/>
          </a:ln>
          <a:effectLst/>
        </p:spPr>
        <p:txBody>
          <a:bodyPr>
            <a:spAutoFit/>
          </a:bodyPr>
          <a:lstStyle/>
          <a:p>
            <a:pPr algn="just">
              <a:spcBef>
                <a:spcPct val="50000"/>
              </a:spcBef>
            </a:pPr>
            <a:r>
              <a:rPr lang="en-US" sz="1300">
                <a:latin typeface="Franklin Gothic Demi" pitchFamily="34" charset="0"/>
              </a:rPr>
              <a:t>Not surprisingly, the greater weight of Miltiades’ wings push back those of the lightly armoured Persians while Datis’ Immortals push back the thinly manned Athenian center. Meanwhile, the Persian cavalry is only now ready to partake in the battle.</a:t>
            </a:r>
          </a:p>
        </p:txBody>
      </p:sp>
      <p:grpSp>
        <p:nvGrpSpPr>
          <p:cNvPr id="13420" name="Group 108"/>
          <p:cNvGrpSpPr>
            <a:grpSpLocks/>
          </p:cNvGrpSpPr>
          <p:nvPr/>
        </p:nvGrpSpPr>
        <p:grpSpPr bwMode="auto">
          <a:xfrm>
            <a:off x="679450" y="2513013"/>
            <a:ext cx="7939088" cy="2039937"/>
            <a:chOff x="572" y="1150"/>
            <a:chExt cx="5001" cy="1285"/>
          </a:xfrm>
        </p:grpSpPr>
        <p:sp>
          <p:nvSpPr>
            <p:cNvPr id="13414" name="Text Box 102"/>
            <p:cNvSpPr txBox="1">
              <a:spLocks noChangeArrowheads="1"/>
            </p:cNvSpPr>
            <p:nvPr/>
          </p:nvSpPr>
          <p:spPr bwMode="auto">
            <a:xfrm>
              <a:off x="572" y="1150"/>
              <a:ext cx="5001" cy="1285"/>
            </a:xfrm>
            <a:prstGeom prst="rect">
              <a:avLst/>
            </a:prstGeom>
            <a:solidFill>
              <a:schemeClr val="bg1">
                <a:alpha val="80000"/>
              </a:schemeClr>
            </a:solidFill>
            <a:ln w="38100">
              <a:solidFill>
                <a:schemeClr val="tx1"/>
              </a:solidFill>
              <a:miter lim="800000"/>
              <a:headEnd/>
              <a:tailEnd/>
            </a:ln>
            <a:effectLst/>
          </p:spPr>
          <p:txBody>
            <a:bodyPr>
              <a:spAutoFit/>
            </a:bodyPr>
            <a:lstStyle/>
            <a:p>
              <a:pPr>
                <a:lnSpc>
                  <a:spcPct val="125000"/>
                </a:lnSpc>
                <a:spcBef>
                  <a:spcPct val="50000"/>
                </a:spcBef>
              </a:pPr>
              <a:r>
                <a:rPr lang="en-CA"/>
                <a:t>Athenians &amp; Plataeans		Persians</a:t>
              </a:r>
            </a:p>
            <a:p>
              <a:pPr>
                <a:lnSpc>
                  <a:spcPct val="140000"/>
                </a:lnSpc>
                <a:spcBef>
                  <a:spcPct val="50000"/>
                </a:spcBef>
              </a:pPr>
              <a:r>
                <a:rPr lang="en-CA"/>
                <a:t>Hoplites				Infantry	</a:t>
              </a:r>
            </a:p>
            <a:p>
              <a:pPr>
                <a:lnSpc>
                  <a:spcPct val="140000"/>
                </a:lnSpc>
                <a:spcBef>
                  <a:spcPct val="50000"/>
                </a:spcBef>
              </a:pPr>
              <a:r>
                <a:rPr lang="en-CA"/>
                <a:t>				Cavalry</a:t>
              </a:r>
            </a:p>
            <a:p>
              <a:pPr>
                <a:lnSpc>
                  <a:spcPct val="140000"/>
                </a:lnSpc>
                <a:spcBef>
                  <a:spcPct val="50000"/>
                </a:spcBef>
              </a:pPr>
              <a:r>
                <a:rPr lang="en-CA"/>
                <a:t>				Transport ships</a:t>
              </a:r>
            </a:p>
          </p:txBody>
        </p:sp>
        <p:pic>
          <p:nvPicPr>
            <p:cNvPr id="13415" name="Picture 103" descr="blue cavalry"/>
            <p:cNvPicPr>
              <a:picLocks noChangeAspect="1" noChangeArrowheads="1"/>
            </p:cNvPicPr>
            <p:nvPr/>
          </p:nvPicPr>
          <p:blipFill>
            <a:blip r:embed="rId3"/>
            <a:srcRect/>
            <a:stretch>
              <a:fillRect/>
            </a:stretch>
          </p:blipFill>
          <p:spPr bwMode="auto">
            <a:xfrm>
              <a:off x="4274" y="1872"/>
              <a:ext cx="416" cy="272"/>
            </a:xfrm>
            <a:prstGeom prst="rect">
              <a:avLst/>
            </a:prstGeom>
            <a:noFill/>
          </p:spPr>
        </p:pic>
        <p:sp>
          <p:nvSpPr>
            <p:cNvPr id="13416" name="AutoShape 104"/>
            <p:cNvSpPr>
              <a:spLocks noChangeArrowheads="1"/>
            </p:cNvSpPr>
            <p:nvPr/>
          </p:nvSpPr>
          <p:spPr bwMode="auto">
            <a:xfrm>
              <a:off x="4371" y="2208"/>
              <a:ext cx="192" cy="144"/>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pic>
          <p:nvPicPr>
            <p:cNvPr id="13417" name="Picture 105" descr="red infantry"/>
            <p:cNvPicPr>
              <a:picLocks noChangeAspect="1" noChangeArrowheads="1"/>
            </p:cNvPicPr>
            <p:nvPr/>
          </p:nvPicPr>
          <p:blipFill>
            <a:blip r:embed="rId5"/>
            <a:srcRect/>
            <a:stretch>
              <a:fillRect/>
            </a:stretch>
          </p:blipFill>
          <p:spPr bwMode="auto">
            <a:xfrm>
              <a:off x="1582" y="1439"/>
              <a:ext cx="589" cy="375"/>
            </a:xfrm>
            <a:prstGeom prst="rect">
              <a:avLst/>
            </a:prstGeom>
            <a:noFill/>
          </p:spPr>
        </p:pic>
        <p:pic>
          <p:nvPicPr>
            <p:cNvPr id="13418" name="Picture 106" descr="blue infantry"/>
            <p:cNvPicPr>
              <a:picLocks noChangeAspect="1" noChangeArrowheads="1"/>
            </p:cNvPicPr>
            <p:nvPr/>
          </p:nvPicPr>
          <p:blipFill>
            <a:blip r:embed="rId4"/>
            <a:srcRect/>
            <a:stretch>
              <a:fillRect/>
            </a:stretch>
          </p:blipFill>
          <p:spPr bwMode="auto">
            <a:xfrm>
              <a:off x="4178" y="1439"/>
              <a:ext cx="576" cy="367"/>
            </a:xfrm>
            <a:prstGeom prst="rect">
              <a:avLst/>
            </a:prstGeom>
            <a:noFill/>
          </p:spPr>
        </p:pic>
      </p:grpSp>
      <p:sp>
        <p:nvSpPr>
          <p:cNvPr id="13419" name="Text Box 107"/>
          <p:cNvSpPr txBox="1">
            <a:spLocks noChangeArrowheads="1"/>
          </p:cNvSpPr>
          <p:nvPr/>
        </p:nvSpPr>
        <p:spPr bwMode="auto">
          <a:xfrm>
            <a:off x="0" y="1173163"/>
            <a:ext cx="1060450"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sz="1000">
                <a:cs typeface="Arial" charset="0"/>
              </a:rPr>
              <a:t>Symbol guide</a:t>
            </a:r>
          </a:p>
        </p:txBody>
      </p:sp>
      <p:sp>
        <p:nvSpPr>
          <p:cNvPr id="13324" name="Text Box 12"/>
          <p:cNvSpPr txBox="1">
            <a:spLocks noChangeArrowheads="1"/>
          </p:cNvSpPr>
          <p:nvPr/>
        </p:nvSpPr>
        <p:spPr bwMode="auto">
          <a:xfrm>
            <a:off x="0" y="682625"/>
            <a:ext cx="1824038"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1200" b="1"/>
              <a:t>Athenians &amp; Plateans</a:t>
            </a:r>
          </a:p>
          <a:p>
            <a:pPr algn="ctr">
              <a:lnSpc>
                <a:spcPct val="75000"/>
              </a:lnSpc>
              <a:spcBef>
                <a:spcPct val="50000"/>
              </a:spcBef>
            </a:pPr>
            <a:r>
              <a:rPr lang="en-US" sz="1200"/>
              <a:t>(Miltiades)</a:t>
            </a:r>
          </a:p>
        </p:txBody>
      </p:sp>
      <p:grpSp>
        <p:nvGrpSpPr>
          <p:cNvPr id="13423" name="Group 111"/>
          <p:cNvGrpSpPr>
            <a:grpSpLocks/>
          </p:cNvGrpSpPr>
          <p:nvPr/>
        </p:nvGrpSpPr>
        <p:grpSpPr bwMode="auto">
          <a:xfrm>
            <a:off x="6737350" y="701675"/>
            <a:ext cx="2406650" cy="431800"/>
            <a:chOff x="2951" y="4756"/>
            <a:chExt cx="1516" cy="272"/>
          </a:xfrm>
        </p:grpSpPr>
        <p:sp>
          <p:nvSpPr>
            <p:cNvPr id="13424" name="Rectangle 112"/>
            <p:cNvSpPr>
              <a:spLocks noChangeArrowheads="1"/>
            </p:cNvSpPr>
            <p:nvPr/>
          </p:nvSpPr>
          <p:spPr bwMode="auto">
            <a:xfrm>
              <a:off x="3058" y="4756"/>
              <a:ext cx="1409" cy="272"/>
            </a:xfrm>
            <a:prstGeom prst="rect">
              <a:avLst/>
            </a:prstGeom>
            <a:solidFill>
              <a:schemeClr val="bg1"/>
            </a:solidFill>
            <a:ln w="38100">
              <a:solidFill>
                <a:schemeClr val="tx1"/>
              </a:solidFill>
              <a:miter lim="800000"/>
              <a:headEnd/>
              <a:tailEnd/>
            </a:ln>
            <a:effectLst/>
          </p:spPr>
          <p:txBody>
            <a:bodyPr wrap="none" anchor="ctr"/>
            <a:lstStyle/>
            <a:p>
              <a:endParaRPr lang="en-US"/>
            </a:p>
          </p:txBody>
        </p:sp>
        <p:sp>
          <p:nvSpPr>
            <p:cNvPr id="13425" name="Line 113"/>
            <p:cNvSpPr>
              <a:spLocks noChangeShapeType="1"/>
            </p:cNvSpPr>
            <p:nvPr/>
          </p:nvSpPr>
          <p:spPr bwMode="auto">
            <a:xfrm rot="-5400000">
              <a:off x="3759" y="4357"/>
              <a:ext cx="0" cy="1206"/>
            </a:xfrm>
            <a:prstGeom prst="line">
              <a:avLst/>
            </a:prstGeom>
            <a:noFill/>
            <a:ln w="25400">
              <a:solidFill>
                <a:schemeClr val="tx1"/>
              </a:solidFill>
              <a:round/>
              <a:headEnd/>
              <a:tailEnd/>
            </a:ln>
            <a:effectLst/>
          </p:spPr>
          <p:txBody>
            <a:bodyPr/>
            <a:lstStyle/>
            <a:p>
              <a:endParaRPr lang="en-US"/>
            </a:p>
          </p:txBody>
        </p:sp>
        <p:sp>
          <p:nvSpPr>
            <p:cNvPr id="13426" name="Line 114"/>
            <p:cNvSpPr>
              <a:spLocks noChangeShapeType="1"/>
            </p:cNvSpPr>
            <p:nvPr/>
          </p:nvSpPr>
          <p:spPr bwMode="auto">
            <a:xfrm rot="-5400000">
              <a:off x="3722" y="4933"/>
              <a:ext cx="68" cy="0"/>
            </a:xfrm>
            <a:prstGeom prst="line">
              <a:avLst/>
            </a:prstGeom>
            <a:noFill/>
            <a:ln w="25400">
              <a:solidFill>
                <a:schemeClr val="tx1"/>
              </a:solidFill>
              <a:round/>
              <a:headEnd/>
              <a:tailEnd/>
            </a:ln>
            <a:effectLst/>
          </p:spPr>
          <p:txBody>
            <a:bodyPr/>
            <a:lstStyle/>
            <a:p>
              <a:endParaRPr lang="en-US"/>
            </a:p>
          </p:txBody>
        </p:sp>
        <p:sp>
          <p:nvSpPr>
            <p:cNvPr id="13427" name="Line 115"/>
            <p:cNvSpPr>
              <a:spLocks noChangeShapeType="1"/>
            </p:cNvSpPr>
            <p:nvPr/>
          </p:nvSpPr>
          <p:spPr bwMode="auto">
            <a:xfrm rot="-5400000">
              <a:off x="4326" y="4933"/>
              <a:ext cx="68" cy="0"/>
            </a:xfrm>
            <a:prstGeom prst="line">
              <a:avLst/>
            </a:prstGeom>
            <a:noFill/>
            <a:ln w="25400">
              <a:solidFill>
                <a:schemeClr val="tx1"/>
              </a:solidFill>
              <a:round/>
              <a:headEnd/>
              <a:tailEnd/>
            </a:ln>
            <a:effectLst/>
          </p:spPr>
          <p:txBody>
            <a:bodyPr/>
            <a:lstStyle/>
            <a:p>
              <a:endParaRPr lang="en-US"/>
            </a:p>
          </p:txBody>
        </p:sp>
        <p:sp>
          <p:nvSpPr>
            <p:cNvPr id="13428" name="Line 116"/>
            <p:cNvSpPr>
              <a:spLocks noChangeShapeType="1"/>
            </p:cNvSpPr>
            <p:nvPr/>
          </p:nvSpPr>
          <p:spPr bwMode="auto">
            <a:xfrm rot="-5400000">
              <a:off x="3123" y="4932"/>
              <a:ext cx="68" cy="0"/>
            </a:xfrm>
            <a:prstGeom prst="line">
              <a:avLst/>
            </a:prstGeom>
            <a:noFill/>
            <a:ln w="25400">
              <a:solidFill>
                <a:schemeClr val="tx1"/>
              </a:solidFill>
              <a:round/>
              <a:headEnd/>
              <a:tailEnd/>
            </a:ln>
            <a:effectLst/>
          </p:spPr>
          <p:txBody>
            <a:bodyPr/>
            <a:lstStyle/>
            <a:p>
              <a:endParaRPr lang="en-US"/>
            </a:p>
          </p:txBody>
        </p:sp>
        <p:sp>
          <p:nvSpPr>
            <p:cNvPr id="13429" name="Text Box 117"/>
            <p:cNvSpPr txBox="1">
              <a:spLocks noChangeArrowheads="1"/>
            </p:cNvSpPr>
            <p:nvPr/>
          </p:nvSpPr>
          <p:spPr bwMode="auto">
            <a:xfrm>
              <a:off x="2951" y="4756"/>
              <a:ext cx="382" cy="154"/>
            </a:xfrm>
            <a:prstGeom prst="rect">
              <a:avLst/>
            </a:prstGeom>
            <a:noFill/>
            <a:ln w="9525">
              <a:noFill/>
              <a:miter lim="800000"/>
              <a:headEnd/>
              <a:tailEnd/>
            </a:ln>
            <a:effectLst/>
          </p:spPr>
          <p:txBody>
            <a:bodyPr>
              <a:spAutoFit/>
            </a:bodyPr>
            <a:lstStyle/>
            <a:p>
              <a:pPr algn="ctr">
                <a:spcBef>
                  <a:spcPct val="50000"/>
                </a:spcBef>
              </a:pPr>
              <a:r>
                <a:rPr lang="en-CA" sz="1000">
                  <a:cs typeface="Arial" charset="0"/>
                </a:rPr>
                <a:t>  0</a:t>
              </a:r>
            </a:p>
          </p:txBody>
        </p:sp>
        <p:sp>
          <p:nvSpPr>
            <p:cNvPr id="13430" name="Text Box 118"/>
            <p:cNvSpPr txBox="1">
              <a:spLocks noChangeArrowheads="1"/>
            </p:cNvSpPr>
            <p:nvPr/>
          </p:nvSpPr>
          <p:spPr bwMode="auto">
            <a:xfrm>
              <a:off x="3534" y="4756"/>
              <a:ext cx="382" cy="154"/>
            </a:xfrm>
            <a:prstGeom prst="rect">
              <a:avLst/>
            </a:prstGeom>
            <a:noFill/>
            <a:ln w="9525">
              <a:noFill/>
              <a:miter lim="800000"/>
              <a:headEnd/>
              <a:tailEnd/>
            </a:ln>
            <a:effectLst/>
          </p:spPr>
          <p:txBody>
            <a:bodyPr>
              <a:spAutoFit/>
            </a:bodyPr>
            <a:lstStyle/>
            <a:p>
              <a:pPr algn="ctr">
                <a:spcBef>
                  <a:spcPct val="50000"/>
                </a:spcBef>
              </a:pPr>
              <a:r>
                <a:rPr lang="en-CA" sz="1000">
                  <a:cs typeface="Arial" charset="0"/>
                </a:rPr>
                <a:t>  0.5</a:t>
              </a:r>
            </a:p>
          </p:txBody>
        </p:sp>
        <p:sp>
          <p:nvSpPr>
            <p:cNvPr id="13431" name="Text Box 119"/>
            <p:cNvSpPr txBox="1">
              <a:spLocks noChangeArrowheads="1"/>
            </p:cNvSpPr>
            <p:nvPr/>
          </p:nvSpPr>
          <p:spPr bwMode="auto">
            <a:xfrm>
              <a:off x="4146" y="4756"/>
              <a:ext cx="321" cy="154"/>
            </a:xfrm>
            <a:prstGeom prst="rect">
              <a:avLst/>
            </a:prstGeom>
            <a:noFill/>
            <a:ln w="9525">
              <a:noFill/>
              <a:miter lim="800000"/>
              <a:headEnd/>
              <a:tailEnd/>
            </a:ln>
            <a:effectLst/>
          </p:spPr>
          <p:txBody>
            <a:bodyPr>
              <a:spAutoFit/>
            </a:bodyPr>
            <a:lstStyle/>
            <a:p>
              <a:pPr algn="r">
                <a:spcBef>
                  <a:spcPct val="50000"/>
                </a:spcBef>
              </a:pPr>
              <a:r>
                <a:rPr lang="en-CA" sz="1000">
                  <a:cs typeface="Arial" charset="0"/>
                </a:rPr>
                <a:t> 1 km</a:t>
              </a:r>
            </a:p>
          </p:txBody>
        </p:sp>
      </p:gr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2.22222E-6 -2.22222E-6 C -0.0066 -0.00301 -0.01077 -0.00578 -0.01667 -0.00926 C -0.0316 -0.01805 -0.01979 -0.00833 -0.02917 -0.01666 C -0.03299 -0.02407 -0.0375 -0.03194 -0.04306 -0.03703 C -0.04618 -0.04953 -0.04184 -0.03588 -0.04861 -0.04629 C -0.05087 -0.04953 -0.05226 -0.0537 -0.05417 -0.05741 C -0.05504 -0.05926 -0.05486 -0.06134 -0.05556 -0.06296 C -0.05886 -0.07176 -0.06111 -0.07916 -0.0625 -0.08889 C -0.06198 -0.1419 -0.0625 -0.19514 -0.06111 -0.24815 C -0.06094 -0.25602 -0.0533 -0.26574 -0.05 -0.27222 C -0.0382 -0.29583 -0.02396 -0.32592 -0.00139 -0.33356 C 0.00798 -0.34606 0.0033 -0.34305 0.01111 -0.34653 C 0.01771 -0.35509 0.02378 -0.36435 0.03055 -0.37222 C 0.03663 -0.3794 0.03975 -0.3875 0.04722 -0.39074 C 0.04965 -0.39583 0.05052 -0.39791 0.05416 -0.40208 C 0.05677 -0.40463 0.0625 -0.40926 0.0625 -0.40903 C 0.11805 -0.52014 -0.1375 -0.41921 -0.2375 -0.41875 C -0.30608 -0.41921 -0.37448 -0.41921 -0.44306 -0.4206 C -0.44445 -0.4206 -0.47361 -0.43241 -0.47361 -0.43518 C -0.47361 -0.43727 -0.47084 -0.43426 -0.46945 -0.43333 C -0.46198 -0.42361 -0.46684 -0.41805 -0.4625 -0.40926 C -0.45851 -0.40116 -0.45174 -0.39838 -0.44584 -0.39444 C -0.43924 -0.39004 -0.43195 -0.38264 -0.425 -0.37986 C -0.4224 -0.37847 -0.41945 -0.3787 -0.41667 -0.37778 C -0.40903 -0.37546 -0.4158 -0.37685 -0.40834 -0.37222 C -0.40018 -0.36736 -0.39705 -0.36805 -0.3875 -0.36666 C -0.36476 -0.35926 -0.33993 -0.35602 -0.31667 -0.3537 C -0.29983 -0.34653 -0.29028 -0.34953 -0.26806 -0.34815 C -0.26215 -0.34629 -0.2559 -0.34653 -0.25 -0.34467 C -0.24844 -0.34398 -0.2474 -0.34166 -0.24584 -0.34074 C -0.24184 -0.33866 -0.2375 -0.33866 -0.23334 -0.33703 C -0.2283 -0.33518 -0.21806 -0.33171 -0.21806 -0.33125 C -0.20625 -0.32106 -0.20469 -0.32291 -0.18889 -0.3206 C -0.18281 -0.31944 -0.17361 -0.31366 -0.16945 -0.31296 C -0.15799 -0.31134 -0.14636 -0.3118 -0.13472 -0.31134 C -0.12604 -0.3081 -0.11858 -0.30532 -0.10972 -0.3037 C -0.09792 -0.29838 -0.10434 -0.30046 -0.09028 -0.29838 C -0.0809 -0.29398 -0.07952 -0.28842 -0.07639 -0.27592 C -0.07587 -0.27384 -0.07431 -0.27245 -0.07361 -0.27037 C -0.07361 -0.27014 -0.07014 -0.25648 -0.06945 -0.25393 C -0.06893 -0.25185 -0.06806 -0.24815 -0.06806 -0.24791 C -0.06667 -0.20324 -0.07448 -0.08403 -0.06111 -0.07222 C -0.05226 -0.05486 -0.06736 -0.08634 -0.05695 -0.05208 C -0.05538 -0.04722 -0.04167 -0.04375 -0.0375 -0.04259 C -0.03698 -0.03773 -0.03715 -0.03264 -0.03611 -0.02778 C -0.03264 -0.01065 -0.01511 -0.01041 -0.00556 -0.00926 C -0.00469 -0.00741 -0.00347 -0.00578 -0.00278 -0.0037 C -0.0007 0.00209 -0.00261 0.00347 2.22222E-6 -2.22222E-6 Z " pathEditMode="relative" rAng="0" ptsTypes="ffffffffffffffffffffffffffffffffffffffffffffffff">
                                      <p:cBhvr>
                                        <p:cTn id="6" dur="5000" fill="hold"/>
                                        <p:tgtEl>
                                          <p:spTgt spid="13355"/>
                                        </p:tgtEl>
                                        <p:attrNameLst>
                                          <p:attrName>ppt_x</p:attrName>
                                          <p:attrName>ppt_y</p:attrName>
                                        </p:attrNameLst>
                                      </p:cBhvr>
                                      <p:rCtr x="-178" y="-258"/>
                                    </p:animMotion>
                                  </p:childTnLst>
                                </p:cTn>
                              </p:par>
                            </p:childTnLst>
                          </p:cTn>
                        </p:par>
                        <p:par>
                          <p:cTn id="7" fill="hold">
                            <p:stCondLst>
                              <p:cond delay="5000"/>
                            </p:stCondLst>
                            <p:childTnLst>
                              <p:par>
                                <p:cTn id="8" presetID="33" presetClass="emph" presetSubtype="0" fill="remove" nodeType="afterEffect">
                                  <p:stCondLst>
                                    <p:cond delay="2000"/>
                                  </p:stCondLst>
                                  <p:childTnLst>
                                    <p:animClr clrSpc="rgb" dir="cw">
                                      <p:cBhvr override="childStyle">
                                        <p:cTn id="9" dur="1500" accel="50000" autoRev="1" fill="hold" tmFilter="0, 0; .33333, 1; 1, 1">
                                          <p:stCondLst>
                                            <p:cond delay="0"/>
                                          </p:stCondLst>
                                        </p:cTn>
                                        <p:tgtEl>
                                          <p:spTgt spid="13369"/>
                                        </p:tgtEl>
                                        <p:attrNameLst>
                                          <p:attrName>style.color</p:attrName>
                                        </p:attrNameLst>
                                      </p:cBhvr>
                                      <p:to>
                                        <a:srgbClr val="CCCC00"/>
                                      </p:to>
                                    </p:animClr>
                                    <p:animClr clrSpc="rgb" dir="cw">
                                      <p:cBhvr>
                                        <p:cTn id="10" dur="1500" accel="50000" autoRev="1" fill="hold" tmFilter="0, 0; .33333, 1; 1, 1">
                                          <p:stCondLst>
                                            <p:cond delay="0"/>
                                          </p:stCondLst>
                                        </p:cTn>
                                        <p:tgtEl>
                                          <p:spTgt spid="13369"/>
                                        </p:tgtEl>
                                        <p:attrNameLst>
                                          <p:attrName>fillcolor</p:attrName>
                                        </p:attrNameLst>
                                      </p:cBhvr>
                                      <p:to>
                                        <a:srgbClr val="CCCC00"/>
                                      </p:to>
                                    </p:animClr>
                                    <p:set>
                                      <p:cBhvr>
                                        <p:cTn id="11" dur="3000" fill="hold"/>
                                        <p:tgtEl>
                                          <p:spTgt spid="13369"/>
                                        </p:tgtEl>
                                        <p:attrNameLst>
                                          <p:attrName>fill.type</p:attrName>
                                        </p:attrNameLst>
                                      </p:cBhvr>
                                      <p:to>
                                        <p:strVal val="solid"/>
                                      </p:to>
                                    </p:set>
                                    <p:set>
                                      <p:cBhvr>
                                        <p:cTn id="12" dur="3000" fill="hold"/>
                                        <p:tgtEl>
                                          <p:spTgt spid="13369"/>
                                        </p:tgtEl>
                                        <p:attrNameLst>
                                          <p:attrName>fill.on</p:attrName>
                                        </p:attrNameLst>
                                      </p:cBhvr>
                                      <p:to>
                                        <p:strVal val="true"/>
                                      </p:to>
                                    </p:set>
                                    <p:animScale>
                                      <p:cBhvr>
                                        <p:cTn id="13" dur="1500" accel="50000" autoRev="1" fill="hold" tmFilter="0, 0; .33333, 1; 1, 1">
                                          <p:stCondLst>
                                            <p:cond delay="0"/>
                                          </p:stCondLst>
                                        </p:cTn>
                                        <p:tgtEl>
                                          <p:spTgt spid="13369"/>
                                        </p:tgtEl>
                                      </p:cBhvr>
                                      <p:from x="100000" y="100000"/>
                                      <p:to x="100000" y="140000"/>
                                    </p:animScale>
                                  </p:childTnLst>
                                </p:cTn>
                              </p:par>
                              <p:par>
                                <p:cTn id="14" presetID="33" presetClass="emph" presetSubtype="0" fill="remove" nodeType="withEffect">
                                  <p:stCondLst>
                                    <p:cond delay="2000"/>
                                  </p:stCondLst>
                                  <p:childTnLst>
                                    <p:animClr clrSpc="rgb" dir="cw">
                                      <p:cBhvr override="childStyle">
                                        <p:cTn id="15" dur="1500" accel="50000" autoRev="1" fill="hold" tmFilter="0, 0; .33333, 1; 1, 1">
                                          <p:stCondLst>
                                            <p:cond delay="0"/>
                                          </p:stCondLst>
                                        </p:cTn>
                                        <p:tgtEl>
                                          <p:spTgt spid="13368"/>
                                        </p:tgtEl>
                                        <p:attrNameLst>
                                          <p:attrName>style.color</p:attrName>
                                        </p:attrNameLst>
                                      </p:cBhvr>
                                      <p:to>
                                        <a:srgbClr val="CCCC00"/>
                                      </p:to>
                                    </p:animClr>
                                    <p:animClr clrSpc="rgb" dir="cw">
                                      <p:cBhvr>
                                        <p:cTn id="16" dur="1500" accel="50000" autoRev="1" fill="hold" tmFilter="0, 0; .33333, 1; 1, 1">
                                          <p:stCondLst>
                                            <p:cond delay="0"/>
                                          </p:stCondLst>
                                        </p:cTn>
                                        <p:tgtEl>
                                          <p:spTgt spid="13368"/>
                                        </p:tgtEl>
                                        <p:attrNameLst>
                                          <p:attrName>fillcolor</p:attrName>
                                        </p:attrNameLst>
                                      </p:cBhvr>
                                      <p:to>
                                        <a:srgbClr val="CCCC00"/>
                                      </p:to>
                                    </p:animClr>
                                    <p:set>
                                      <p:cBhvr>
                                        <p:cTn id="17" dur="3000" fill="hold"/>
                                        <p:tgtEl>
                                          <p:spTgt spid="13368"/>
                                        </p:tgtEl>
                                        <p:attrNameLst>
                                          <p:attrName>fill.type</p:attrName>
                                        </p:attrNameLst>
                                      </p:cBhvr>
                                      <p:to>
                                        <p:strVal val="solid"/>
                                      </p:to>
                                    </p:set>
                                    <p:set>
                                      <p:cBhvr>
                                        <p:cTn id="18" dur="3000" fill="hold"/>
                                        <p:tgtEl>
                                          <p:spTgt spid="13368"/>
                                        </p:tgtEl>
                                        <p:attrNameLst>
                                          <p:attrName>fill.on</p:attrName>
                                        </p:attrNameLst>
                                      </p:cBhvr>
                                      <p:to>
                                        <p:strVal val="true"/>
                                      </p:to>
                                    </p:set>
                                    <p:animScale>
                                      <p:cBhvr>
                                        <p:cTn id="19" dur="1500" accel="50000" autoRev="1" fill="hold" tmFilter="0, 0; .33333, 1; 1, 1">
                                          <p:stCondLst>
                                            <p:cond delay="0"/>
                                          </p:stCondLst>
                                        </p:cTn>
                                        <p:tgtEl>
                                          <p:spTgt spid="13368"/>
                                        </p:tgtEl>
                                      </p:cBhvr>
                                      <p:from x="100000" y="100000"/>
                                      <p:to x="100000" y="140000"/>
                                    </p:animScale>
                                  </p:childTnLst>
                                </p:cTn>
                              </p:par>
                              <p:par>
                                <p:cTn id="20" presetID="33" presetClass="emph" presetSubtype="0" fill="remove" nodeType="withEffect">
                                  <p:stCondLst>
                                    <p:cond delay="2000"/>
                                  </p:stCondLst>
                                  <p:childTnLst>
                                    <p:animClr clrSpc="rgb" dir="cw">
                                      <p:cBhvr override="childStyle">
                                        <p:cTn id="21" dur="1500" accel="50000" autoRev="1" fill="hold" tmFilter="0, 0; .33333, 1; 1, 1">
                                          <p:stCondLst>
                                            <p:cond delay="0"/>
                                          </p:stCondLst>
                                        </p:cTn>
                                        <p:tgtEl>
                                          <p:spTgt spid="13366"/>
                                        </p:tgtEl>
                                        <p:attrNameLst>
                                          <p:attrName>style.color</p:attrName>
                                        </p:attrNameLst>
                                      </p:cBhvr>
                                      <p:to>
                                        <a:srgbClr val="CCCC00"/>
                                      </p:to>
                                    </p:animClr>
                                    <p:animClr clrSpc="rgb" dir="cw">
                                      <p:cBhvr>
                                        <p:cTn id="22" dur="1500" accel="50000" autoRev="1" fill="hold" tmFilter="0, 0; .33333, 1; 1, 1">
                                          <p:stCondLst>
                                            <p:cond delay="0"/>
                                          </p:stCondLst>
                                        </p:cTn>
                                        <p:tgtEl>
                                          <p:spTgt spid="13366"/>
                                        </p:tgtEl>
                                        <p:attrNameLst>
                                          <p:attrName>fillcolor</p:attrName>
                                        </p:attrNameLst>
                                      </p:cBhvr>
                                      <p:to>
                                        <a:srgbClr val="CCCC00"/>
                                      </p:to>
                                    </p:animClr>
                                    <p:set>
                                      <p:cBhvr>
                                        <p:cTn id="23" dur="3000" fill="hold"/>
                                        <p:tgtEl>
                                          <p:spTgt spid="13366"/>
                                        </p:tgtEl>
                                        <p:attrNameLst>
                                          <p:attrName>fill.type</p:attrName>
                                        </p:attrNameLst>
                                      </p:cBhvr>
                                      <p:to>
                                        <p:strVal val="solid"/>
                                      </p:to>
                                    </p:set>
                                    <p:set>
                                      <p:cBhvr>
                                        <p:cTn id="24" dur="3000" fill="hold"/>
                                        <p:tgtEl>
                                          <p:spTgt spid="13366"/>
                                        </p:tgtEl>
                                        <p:attrNameLst>
                                          <p:attrName>fill.on</p:attrName>
                                        </p:attrNameLst>
                                      </p:cBhvr>
                                      <p:to>
                                        <p:strVal val="true"/>
                                      </p:to>
                                    </p:set>
                                    <p:animScale>
                                      <p:cBhvr>
                                        <p:cTn id="25" dur="1500" accel="50000" autoRev="1" fill="hold" tmFilter="0, 0; .33333, 1; 1, 1">
                                          <p:stCondLst>
                                            <p:cond delay="0"/>
                                          </p:stCondLst>
                                        </p:cTn>
                                        <p:tgtEl>
                                          <p:spTgt spid="13366"/>
                                        </p:tgtEl>
                                      </p:cBhvr>
                                      <p:from x="100000" y="100000"/>
                                      <p:to x="100000" y="140000"/>
                                    </p:animScale>
                                  </p:childTnLst>
                                </p:cTn>
                              </p:par>
                              <p:par>
                                <p:cTn id="26" presetID="33" presetClass="emph" presetSubtype="0" fill="remove" nodeType="withEffect">
                                  <p:stCondLst>
                                    <p:cond delay="2000"/>
                                  </p:stCondLst>
                                  <p:childTnLst>
                                    <p:animClr clrSpc="rgb" dir="cw">
                                      <p:cBhvr override="childStyle">
                                        <p:cTn id="27" dur="1500" accel="50000" autoRev="1" fill="hold" tmFilter="0, 0; .33333, 1; 1, 1">
                                          <p:stCondLst>
                                            <p:cond delay="0"/>
                                          </p:stCondLst>
                                        </p:cTn>
                                        <p:tgtEl>
                                          <p:spTgt spid="13367"/>
                                        </p:tgtEl>
                                        <p:attrNameLst>
                                          <p:attrName>style.color</p:attrName>
                                        </p:attrNameLst>
                                      </p:cBhvr>
                                      <p:to>
                                        <a:srgbClr val="CCCC00"/>
                                      </p:to>
                                    </p:animClr>
                                    <p:animClr clrSpc="rgb" dir="cw">
                                      <p:cBhvr>
                                        <p:cTn id="28" dur="1500" accel="50000" autoRev="1" fill="hold" tmFilter="0, 0; .33333, 1; 1, 1">
                                          <p:stCondLst>
                                            <p:cond delay="0"/>
                                          </p:stCondLst>
                                        </p:cTn>
                                        <p:tgtEl>
                                          <p:spTgt spid="13367"/>
                                        </p:tgtEl>
                                        <p:attrNameLst>
                                          <p:attrName>fillcolor</p:attrName>
                                        </p:attrNameLst>
                                      </p:cBhvr>
                                      <p:to>
                                        <a:srgbClr val="CCCC00"/>
                                      </p:to>
                                    </p:animClr>
                                    <p:set>
                                      <p:cBhvr>
                                        <p:cTn id="29" dur="3000" fill="hold"/>
                                        <p:tgtEl>
                                          <p:spTgt spid="13367"/>
                                        </p:tgtEl>
                                        <p:attrNameLst>
                                          <p:attrName>fill.type</p:attrName>
                                        </p:attrNameLst>
                                      </p:cBhvr>
                                      <p:to>
                                        <p:strVal val="solid"/>
                                      </p:to>
                                    </p:set>
                                    <p:set>
                                      <p:cBhvr>
                                        <p:cTn id="30" dur="3000" fill="hold"/>
                                        <p:tgtEl>
                                          <p:spTgt spid="13367"/>
                                        </p:tgtEl>
                                        <p:attrNameLst>
                                          <p:attrName>fill.on</p:attrName>
                                        </p:attrNameLst>
                                      </p:cBhvr>
                                      <p:to>
                                        <p:strVal val="true"/>
                                      </p:to>
                                    </p:set>
                                    <p:animScale>
                                      <p:cBhvr>
                                        <p:cTn id="31" dur="1500" accel="50000" autoRev="1" fill="hold" tmFilter="0, 0; .33333, 1; 1, 1">
                                          <p:stCondLst>
                                            <p:cond delay="0"/>
                                          </p:stCondLst>
                                        </p:cTn>
                                        <p:tgtEl>
                                          <p:spTgt spid="13367"/>
                                        </p:tgtEl>
                                      </p:cBhvr>
                                      <p:from x="100000" y="100000"/>
                                      <p:to x="100000" y="140000"/>
                                    </p:animScale>
                                  </p:childTnLst>
                                </p:cTn>
                              </p:par>
                              <p:par>
                                <p:cTn id="32" presetID="33" presetClass="emph" presetSubtype="0" fill="remove" nodeType="withEffect">
                                  <p:stCondLst>
                                    <p:cond delay="2000"/>
                                  </p:stCondLst>
                                  <p:childTnLst>
                                    <p:animClr clrSpc="rgb" dir="cw">
                                      <p:cBhvr override="childStyle">
                                        <p:cTn id="33" dur="1500" accel="50000" autoRev="1" fill="hold" tmFilter="0, 0; .33333, 1; 1, 1">
                                          <p:stCondLst>
                                            <p:cond delay="0"/>
                                          </p:stCondLst>
                                        </p:cTn>
                                        <p:tgtEl>
                                          <p:spTgt spid="13364"/>
                                        </p:tgtEl>
                                        <p:attrNameLst>
                                          <p:attrName>style.color</p:attrName>
                                        </p:attrNameLst>
                                      </p:cBhvr>
                                      <p:to>
                                        <a:srgbClr val="CCCC00"/>
                                      </p:to>
                                    </p:animClr>
                                    <p:animClr clrSpc="rgb" dir="cw">
                                      <p:cBhvr>
                                        <p:cTn id="34" dur="1500" accel="50000" autoRev="1" fill="hold" tmFilter="0, 0; .33333, 1; 1, 1">
                                          <p:stCondLst>
                                            <p:cond delay="0"/>
                                          </p:stCondLst>
                                        </p:cTn>
                                        <p:tgtEl>
                                          <p:spTgt spid="13364"/>
                                        </p:tgtEl>
                                        <p:attrNameLst>
                                          <p:attrName>fillcolor</p:attrName>
                                        </p:attrNameLst>
                                      </p:cBhvr>
                                      <p:to>
                                        <a:srgbClr val="CCCC00"/>
                                      </p:to>
                                    </p:animClr>
                                    <p:set>
                                      <p:cBhvr>
                                        <p:cTn id="35" dur="3000" fill="hold"/>
                                        <p:tgtEl>
                                          <p:spTgt spid="13364"/>
                                        </p:tgtEl>
                                        <p:attrNameLst>
                                          <p:attrName>fill.type</p:attrName>
                                        </p:attrNameLst>
                                      </p:cBhvr>
                                      <p:to>
                                        <p:strVal val="solid"/>
                                      </p:to>
                                    </p:set>
                                    <p:set>
                                      <p:cBhvr>
                                        <p:cTn id="36" dur="3000" fill="hold"/>
                                        <p:tgtEl>
                                          <p:spTgt spid="13364"/>
                                        </p:tgtEl>
                                        <p:attrNameLst>
                                          <p:attrName>fill.on</p:attrName>
                                        </p:attrNameLst>
                                      </p:cBhvr>
                                      <p:to>
                                        <p:strVal val="true"/>
                                      </p:to>
                                    </p:set>
                                    <p:animScale>
                                      <p:cBhvr>
                                        <p:cTn id="37" dur="1500" accel="50000" autoRev="1" fill="hold" tmFilter="0, 0; .33333, 1; 1, 1">
                                          <p:stCondLst>
                                            <p:cond delay="0"/>
                                          </p:stCondLst>
                                        </p:cTn>
                                        <p:tgtEl>
                                          <p:spTgt spid="13364"/>
                                        </p:tgtEl>
                                      </p:cBhvr>
                                      <p:from x="100000" y="100000"/>
                                      <p:to x="100000" y="140000"/>
                                    </p:animScale>
                                  </p:childTnLst>
                                </p:cTn>
                              </p:par>
                              <p:par>
                                <p:cTn id="38" presetID="33" presetClass="emph" presetSubtype="0" fill="remove" nodeType="withEffect">
                                  <p:stCondLst>
                                    <p:cond delay="2000"/>
                                  </p:stCondLst>
                                  <p:childTnLst>
                                    <p:animClr clrSpc="rgb" dir="cw">
                                      <p:cBhvr override="childStyle">
                                        <p:cTn id="39" dur="1500" accel="50000" autoRev="1" fill="hold" tmFilter="0, 0; .33333, 1; 1, 1">
                                          <p:stCondLst>
                                            <p:cond delay="0"/>
                                          </p:stCondLst>
                                        </p:cTn>
                                        <p:tgtEl>
                                          <p:spTgt spid="13371"/>
                                        </p:tgtEl>
                                        <p:attrNameLst>
                                          <p:attrName>style.color</p:attrName>
                                        </p:attrNameLst>
                                      </p:cBhvr>
                                      <p:to>
                                        <a:srgbClr val="CCCC00"/>
                                      </p:to>
                                    </p:animClr>
                                    <p:animClr clrSpc="rgb" dir="cw">
                                      <p:cBhvr>
                                        <p:cTn id="40" dur="1500" accel="50000" autoRev="1" fill="hold" tmFilter="0, 0; .33333, 1; 1, 1">
                                          <p:stCondLst>
                                            <p:cond delay="0"/>
                                          </p:stCondLst>
                                        </p:cTn>
                                        <p:tgtEl>
                                          <p:spTgt spid="13371"/>
                                        </p:tgtEl>
                                        <p:attrNameLst>
                                          <p:attrName>fillcolor</p:attrName>
                                        </p:attrNameLst>
                                      </p:cBhvr>
                                      <p:to>
                                        <a:srgbClr val="CCCC00"/>
                                      </p:to>
                                    </p:animClr>
                                    <p:set>
                                      <p:cBhvr>
                                        <p:cTn id="41" dur="3000" fill="hold"/>
                                        <p:tgtEl>
                                          <p:spTgt spid="13371"/>
                                        </p:tgtEl>
                                        <p:attrNameLst>
                                          <p:attrName>fill.type</p:attrName>
                                        </p:attrNameLst>
                                      </p:cBhvr>
                                      <p:to>
                                        <p:strVal val="solid"/>
                                      </p:to>
                                    </p:set>
                                    <p:set>
                                      <p:cBhvr>
                                        <p:cTn id="42" dur="3000" fill="hold"/>
                                        <p:tgtEl>
                                          <p:spTgt spid="13371"/>
                                        </p:tgtEl>
                                        <p:attrNameLst>
                                          <p:attrName>fill.on</p:attrName>
                                        </p:attrNameLst>
                                      </p:cBhvr>
                                      <p:to>
                                        <p:strVal val="true"/>
                                      </p:to>
                                    </p:set>
                                    <p:animScale>
                                      <p:cBhvr>
                                        <p:cTn id="43" dur="1500" accel="50000" autoRev="1" fill="hold" tmFilter="0, 0; .33333, 1; 1, 1">
                                          <p:stCondLst>
                                            <p:cond delay="0"/>
                                          </p:stCondLst>
                                        </p:cTn>
                                        <p:tgtEl>
                                          <p:spTgt spid="13371"/>
                                        </p:tgtEl>
                                      </p:cBhvr>
                                      <p:from x="100000" y="100000"/>
                                      <p:to x="100000" y="140000"/>
                                    </p:animScale>
                                  </p:childTnLst>
                                </p:cTn>
                              </p:par>
                              <p:par>
                                <p:cTn id="44" presetID="33" presetClass="emph" presetSubtype="0" fill="remove" nodeType="withEffect">
                                  <p:stCondLst>
                                    <p:cond delay="2000"/>
                                  </p:stCondLst>
                                  <p:childTnLst>
                                    <p:animClr clrSpc="rgb" dir="cw">
                                      <p:cBhvr override="childStyle">
                                        <p:cTn id="45" dur="1500" accel="50000" autoRev="1" fill="hold" tmFilter="0, 0; .33333, 1; 1, 1">
                                          <p:stCondLst>
                                            <p:cond delay="0"/>
                                          </p:stCondLst>
                                        </p:cTn>
                                        <p:tgtEl>
                                          <p:spTgt spid="13372"/>
                                        </p:tgtEl>
                                        <p:attrNameLst>
                                          <p:attrName>style.color</p:attrName>
                                        </p:attrNameLst>
                                      </p:cBhvr>
                                      <p:to>
                                        <a:srgbClr val="CCCC00"/>
                                      </p:to>
                                    </p:animClr>
                                    <p:animClr clrSpc="rgb" dir="cw">
                                      <p:cBhvr>
                                        <p:cTn id="46" dur="1500" accel="50000" autoRev="1" fill="hold" tmFilter="0, 0; .33333, 1; 1, 1">
                                          <p:stCondLst>
                                            <p:cond delay="0"/>
                                          </p:stCondLst>
                                        </p:cTn>
                                        <p:tgtEl>
                                          <p:spTgt spid="13372"/>
                                        </p:tgtEl>
                                        <p:attrNameLst>
                                          <p:attrName>fillcolor</p:attrName>
                                        </p:attrNameLst>
                                      </p:cBhvr>
                                      <p:to>
                                        <a:srgbClr val="CCCC00"/>
                                      </p:to>
                                    </p:animClr>
                                    <p:set>
                                      <p:cBhvr>
                                        <p:cTn id="47" dur="3000" fill="hold"/>
                                        <p:tgtEl>
                                          <p:spTgt spid="13372"/>
                                        </p:tgtEl>
                                        <p:attrNameLst>
                                          <p:attrName>fill.type</p:attrName>
                                        </p:attrNameLst>
                                      </p:cBhvr>
                                      <p:to>
                                        <p:strVal val="solid"/>
                                      </p:to>
                                    </p:set>
                                    <p:set>
                                      <p:cBhvr>
                                        <p:cTn id="48" dur="3000" fill="hold"/>
                                        <p:tgtEl>
                                          <p:spTgt spid="13372"/>
                                        </p:tgtEl>
                                        <p:attrNameLst>
                                          <p:attrName>fill.on</p:attrName>
                                        </p:attrNameLst>
                                      </p:cBhvr>
                                      <p:to>
                                        <p:strVal val="true"/>
                                      </p:to>
                                    </p:set>
                                    <p:animScale>
                                      <p:cBhvr>
                                        <p:cTn id="49" dur="1500" accel="50000" autoRev="1" fill="hold" tmFilter="0, 0; .33333, 1; 1, 1">
                                          <p:stCondLst>
                                            <p:cond delay="0"/>
                                          </p:stCondLst>
                                        </p:cTn>
                                        <p:tgtEl>
                                          <p:spTgt spid="13372"/>
                                        </p:tgtEl>
                                      </p:cBhvr>
                                      <p:from x="100000" y="100000"/>
                                      <p:to x="100000" y="140000"/>
                                    </p:animScale>
                                  </p:childTnLst>
                                </p:cTn>
                              </p:par>
                              <p:par>
                                <p:cTn id="50" presetID="33" presetClass="emph" presetSubtype="0" fill="remove" nodeType="withEffect">
                                  <p:stCondLst>
                                    <p:cond delay="2000"/>
                                  </p:stCondLst>
                                  <p:childTnLst>
                                    <p:animClr clrSpc="rgb" dir="cw">
                                      <p:cBhvr override="childStyle">
                                        <p:cTn id="51" dur="1500" accel="50000" autoRev="1" fill="hold" tmFilter="0, 0; .33333, 1; 1, 1">
                                          <p:stCondLst>
                                            <p:cond delay="0"/>
                                          </p:stCondLst>
                                        </p:cTn>
                                        <p:tgtEl>
                                          <p:spTgt spid="13373"/>
                                        </p:tgtEl>
                                        <p:attrNameLst>
                                          <p:attrName>style.color</p:attrName>
                                        </p:attrNameLst>
                                      </p:cBhvr>
                                      <p:to>
                                        <a:srgbClr val="CCCC00"/>
                                      </p:to>
                                    </p:animClr>
                                    <p:animClr clrSpc="rgb" dir="cw">
                                      <p:cBhvr>
                                        <p:cTn id="52" dur="1500" accel="50000" autoRev="1" fill="hold" tmFilter="0, 0; .33333, 1; 1, 1">
                                          <p:stCondLst>
                                            <p:cond delay="0"/>
                                          </p:stCondLst>
                                        </p:cTn>
                                        <p:tgtEl>
                                          <p:spTgt spid="13373"/>
                                        </p:tgtEl>
                                        <p:attrNameLst>
                                          <p:attrName>fillcolor</p:attrName>
                                        </p:attrNameLst>
                                      </p:cBhvr>
                                      <p:to>
                                        <a:srgbClr val="CCCC00"/>
                                      </p:to>
                                    </p:animClr>
                                    <p:set>
                                      <p:cBhvr>
                                        <p:cTn id="53" dur="3000" fill="hold"/>
                                        <p:tgtEl>
                                          <p:spTgt spid="13373"/>
                                        </p:tgtEl>
                                        <p:attrNameLst>
                                          <p:attrName>fill.type</p:attrName>
                                        </p:attrNameLst>
                                      </p:cBhvr>
                                      <p:to>
                                        <p:strVal val="solid"/>
                                      </p:to>
                                    </p:set>
                                    <p:set>
                                      <p:cBhvr>
                                        <p:cTn id="54" dur="3000" fill="hold"/>
                                        <p:tgtEl>
                                          <p:spTgt spid="13373"/>
                                        </p:tgtEl>
                                        <p:attrNameLst>
                                          <p:attrName>fill.on</p:attrName>
                                        </p:attrNameLst>
                                      </p:cBhvr>
                                      <p:to>
                                        <p:strVal val="true"/>
                                      </p:to>
                                    </p:set>
                                    <p:animScale>
                                      <p:cBhvr>
                                        <p:cTn id="55" dur="1500" accel="50000" autoRev="1" fill="hold" tmFilter="0, 0; .33333, 1; 1, 1">
                                          <p:stCondLst>
                                            <p:cond delay="0"/>
                                          </p:stCondLst>
                                        </p:cTn>
                                        <p:tgtEl>
                                          <p:spTgt spid="13373"/>
                                        </p:tgtEl>
                                      </p:cBhvr>
                                      <p:from x="100000" y="100000"/>
                                      <p:to x="100000" y="140000"/>
                                    </p:animScale>
                                  </p:childTnLst>
                                </p:cTn>
                              </p:par>
                            </p:childTnLst>
                          </p:cTn>
                        </p:par>
                      </p:childTnLst>
                    </p:cTn>
                  </p:par>
                  <p:par>
                    <p:cTn id="56" fill="hold">
                      <p:stCondLst>
                        <p:cond delay="indefinite"/>
                      </p:stCondLst>
                      <p:childTnLst>
                        <p:par>
                          <p:cTn id="57" fill="hold">
                            <p:stCondLst>
                              <p:cond delay="0"/>
                            </p:stCondLst>
                            <p:childTnLst>
                              <p:par>
                                <p:cTn id="58" presetID="16" presetClass="exit" presetSubtype="26" fill="hold" grpId="1" nodeType="clickEffect">
                                  <p:stCondLst>
                                    <p:cond delay="0"/>
                                  </p:stCondLst>
                                  <p:childTnLst>
                                    <p:animEffect transition="out" filter="barn(inHorizontal)">
                                      <p:cBhvr>
                                        <p:cTn id="59" dur="1000"/>
                                        <p:tgtEl>
                                          <p:spTgt spid="13319"/>
                                        </p:tgtEl>
                                      </p:cBhvr>
                                    </p:animEffect>
                                    <p:set>
                                      <p:cBhvr>
                                        <p:cTn id="60" dur="1" fill="hold">
                                          <p:stCondLst>
                                            <p:cond delay="999"/>
                                          </p:stCondLst>
                                        </p:cTn>
                                        <p:tgtEl>
                                          <p:spTgt spid="13319"/>
                                        </p:tgtEl>
                                        <p:attrNameLst>
                                          <p:attrName>style.visibility</p:attrName>
                                        </p:attrNameLst>
                                      </p:cBhvr>
                                      <p:to>
                                        <p:strVal val="hidden"/>
                                      </p:to>
                                    </p:set>
                                  </p:childTnLst>
                                </p:cTn>
                              </p:par>
                            </p:childTnLst>
                          </p:cTn>
                        </p:par>
                        <p:par>
                          <p:cTn id="61" fill="hold">
                            <p:stCondLst>
                              <p:cond delay="1000"/>
                            </p:stCondLst>
                            <p:childTnLst>
                              <p:par>
                                <p:cTn id="62" presetID="16" presetClass="entr" presetSubtype="26" fill="hold" grpId="0" nodeType="afterEffect">
                                  <p:stCondLst>
                                    <p:cond delay="0"/>
                                  </p:stCondLst>
                                  <p:childTnLst>
                                    <p:set>
                                      <p:cBhvr>
                                        <p:cTn id="63" dur="1" fill="hold">
                                          <p:stCondLst>
                                            <p:cond delay="0"/>
                                          </p:stCondLst>
                                        </p:cTn>
                                        <p:tgtEl>
                                          <p:spTgt spid="13320"/>
                                        </p:tgtEl>
                                        <p:attrNameLst>
                                          <p:attrName>style.visibility</p:attrName>
                                        </p:attrNameLst>
                                      </p:cBhvr>
                                      <p:to>
                                        <p:strVal val="visible"/>
                                      </p:to>
                                    </p:set>
                                    <p:animEffect transition="in" filter="barn(inHorizontal)">
                                      <p:cBhvr>
                                        <p:cTn id="64" dur="1000"/>
                                        <p:tgtEl>
                                          <p:spTgt spid="13320"/>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337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337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337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338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338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338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338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3384"/>
                                        </p:tgtEl>
                                        <p:attrNameLst>
                                          <p:attrName>style.visibility</p:attrName>
                                        </p:attrNameLst>
                                      </p:cBhvr>
                                      <p:to>
                                        <p:strVal val="visible"/>
                                      </p:to>
                                    </p:set>
                                  </p:childTnLst>
                                </p:cTn>
                              </p:par>
                            </p:childTnLst>
                          </p:cTn>
                        </p:par>
                        <p:par>
                          <p:cTn id="83" fill="hold">
                            <p:stCondLst>
                              <p:cond delay="0"/>
                            </p:stCondLst>
                            <p:childTnLst>
                              <p:par>
                                <p:cTn id="84" presetID="47" presetClass="exit" presetSubtype="0" repeatCount="5000" fill="hold" grpId="1" nodeType="afterEffect">
                                  <p:stCondLst>
                                    <p:cond delay="0"/>
                                  </p:stCondLst>
                                  <p:childTnLst>
                                    <p:animEffect transition="out" filter="fade">
                                      <p:cBhvr>
                                        <p:cTn id="85" dur="1000"/>
                                        <p:tgtEl>
                                          <p:spTgt spid="13377"/>
                                        </p:tgtEl>
                                      </p:cBhvr>
                                    </p:animEffect>
                                    <p:anim calcmode="lin" valueType="num">
                                      <p:cBhvr>
                                        <p:cTn id="86" dur="1000"/>
                                        <p:tgtEl>
                                          <p:spTgt spid="13377"/>
                                        </p:tgtEl>
                                        <p:attrNameLst>
                                          <p:attrName>ppt_x</p:attrName>
                                        </p:attrNameLst>
                                      </p:cBhvr>
                                      <p:tavLst>
                                        <p:tav tm="0">
                                          <p:val>
                                            <p:strVal val="ppt_x"/>
                                          </p:val>
                                        </p:tav>
                                        <p:tav tm="100000">
                                          <p:val>
                                            <p:strVal val="ppt_x"/>
                                          </p:val>
                                        </p:tav>
                                      </p:tavLst>
                                    </p:anim>
                                    <p:anim calcmode="lin" valueType="num">
                                      <p:cBhvr>
                                        <p:cTn id="87" dur="1000"/>
                                        <p:tgtEl>
                                          <p:spTgt spid="13377"/>
                                        </p:tgtEl>
                                        <p:attrNameLst>
                                          <p:attrName>ppt_y</p:attrName>
                                        </p:attrNameLst>
                                      </p:cBhvr>
                                      <p:tavLst>
                                        <p:tav tm="0">
                                          <p:val>
                                            <p:strVal val="ppt_y"/>
                                          </p:val>
                                        </p:tav>
                                        <p:tav tm="100000">
                                          <p:val>
                                            <p:strVal val="ppt_y-.1"/>
                                          </p:val>
                                        </p:tav>
                                      </p:tavLst>
                                    </p:anim>
                                    <p:set>
                                      <p:cBhvr>
                                        <p:cTn id="88" dur="1" fill="hold">
                                          <p:stCondLst>
                                            <p:cond delay="999"/>
                                          </p:stCondLst>
                                        </p:cTn>
                                        <p:tgtEl>
                                          <p:spTgt spid="13377"/>
                                        </p:tgtEl>
                                        <p:attrNameLst>
                                          <p:attrName>style.visibility</p:attrName>
                                        </p:attrNameLst>
                                      </p:cBhvr>
                                      <p:to>
                                        <p:strVal val="hidden"/>
                                      </p:to>
                                    </p:set>
                                  </p:childTnLst>
                                </p:cTn>
                              </p:par>
                              <p:par>
                                <p:cTn id="89" presetID="47" presetClass="exit" presetSubtype="0" repeatCount="5000" fill="hold" grpId="1" nodeType="withEffect">
                                  <p:stCondLst>
                                    <p:cond delay="0"/>
                                  </p:stCondLst>
                                  <p:childTnLst>
                                    <p:animEffect transition="out" filter="fade">
                                      <p:cBhvr>
                                        <p:cTn id="90" dur="1000"/>
                                        <p:tgtEl>
                                          <p:spTgt spid="13378"/>
                                        </p:tgtEl>
                                      </p:cBhvr>
                                    </p:animEffect>
                                    <p:anim calcmode="lin" valueType="num">
                                      <p:cBhvr>
                                        <p:cTn id="91" dur="1000"/>
                                        <p:tgtEl>
                                          <p:spTgt spid="13378"/>
                                        </p:tgtEl>
                                        <p:attrNameLst>
                                          <p:attrName>ppt_x</p:attrName>
                                        </p:attrNameLst>
                                      </p:cBhvr>
                                      <p:tavLst>
                                        <p:tav tm="0">
                                          <p:val>
                                            <p:strVal val="ppt_x"/>
                                          </p:val>
                                        </p:tav>
                                        <p:tav tm="100000">
                                          <p:val>
                                            <p:strVal val="ppt_x"/>
                                          </p:val>
                                        </p:tav>
                                      </p:tavLst>
                                    </p:anim>
                                    <p:anim calcmode="lin" valueType="num">
                                      <p:cBhvr>
                                        <p:cTn id="92" dur="1000"/>
                                        <p:tgtEl>
                                          <p:spTgt spid="13378"/>
                                        </p:tgtEl>
                                        <p:attrNameLst>
                                          <p:attrName>ppt_y</p:attrName>
                                        </p:attrNameLst>
                                      </p:cBhvr>
                                      <p:tavLst>
                                        <p:tav tm="0">
                                          <p:val>
                                            <p:strVal val="ppt_y"/>
                                          </p:val>
                                        </p:tav>
                                        <p:tav tm="100000">
                                          <p:val>
                                            <p:strVal val="ppt_y-.1"/>
                                          </p:val>
                                        </p:tav>
                                      </p:tavLst>
                                    </p:anim>
                                    <p:set>
                                      <p:cBhvr>
                                        <p:cTn id="93" dur="1" fill="hold">
                                          <p:stCondLst>
                                            <p:cond delay="999"/>
                                          </p:stCondLst>
                                        </p:cTn>
                                        <p:tgtEl>
                                          <p:spTgt spid="13378"/>
                                        </p:tgtEl>
                                        <p:attrNameLst>
                                          <p:attrName>style.visibility</p:attrName>
                                        </p:attrNameLst>
                                      </p:cBhvr>
                                      <p:to>
                                        <p:strVal val="hidden"/>
                                      </p:to>
                                    </p:set>
                                  </p:childTnLst>
                                </p:cTn>
                              </p:par>
                              <p:par>
                                <p:cTn id="94" presetID="47" presetClass="exit" presetSubtype="0" repeatCount="5000" fill="hold" grpId="1" nodeType="withEffect">
                                  <p:stCondLst>
                                    <p:cond delay="0"/>
                                  </p:stCondLst>
                                  <p:childTnLst>
                                    <p:animEffect transition="out" filter="fade">
                                      <p:cBhvr>
                                        <p:cTn id="95" dur="1000"/>
                                        <p:tgtEl>
                                          <p:spTgt spid="13379"/>
                                        </p:tgtEl>
                                      </p:cBhvr>
                                    </p:animEffect>
                                    <p:anim calcmode="lin" valueType="num">
                                      <p:cBhvr>
                                        <p:cTn id="96" dur="1000"/>
                                        <p:tgtEl>
                                          <p:spTgt spid="13379"/>
                                        </p:tgtEl>
                                        <p:attrNameLst>
                                          <p:attrName>ppt_x</p:attrName>
                                        </p:attrNameLst>
                                      </p:cBhvr>
                                      <p:tavLst>
                                        <p:tav tm="0">
                                          <p:val>
                                            <p:strVal val="ppt_x"/>
                                          </p:val>
                                        </p:tav>
                                        <p:tav tm="100000">
                                          <p:val>
                                            <p:strVal val="ppt_x"/>
                                          </p:val>
                                        </p:tav>
                                      </p:tavLst>
                                    </p:anim>
                                    <p:anim calcmode="lin" valueType="num">
                                      <p:cBhvr>
                                        <p:cTn id="97" dur="1000"/>
                                        <p:tgtEl>
                                          <p:spTgt spid="13379"/>
                                        </p:tgtEl>
                                        <p:attrNameLst>
                                          <p:attrName>ppt_y</p:attrName>
                                        </p:attrNameLst>
                                      </p:cBhvr>
                                      <p:tavLst>
                                        <p:tav tm="0">
                                          <p:val>
                                            <p:strVal val="ppt_y"/>
                                          </p:val>
                                        </p:tav>
                                        <p:tav tm="100000">
                                          <p:val>
                                            <p:strVal val="ppt_y-.1"/>
                                          </p:val>
                                        </p:tav>
                                      </p:tavLst>
                                    </p:anim>
                                    <p:set>
                                      <p:cBhvr>
                                        <p:cTn id="98" dur="1" fill="hold">
                                          <p:stCondLst>
                                            <p:cond delay="999"/>
                                          </p:stCondLst>
                                        </p:cTn>
                                        <p:tgtEl>
                                          <p:spTgt spid="13379"/>
                                        </p:tgtEl>
                                        <p:attrNameLst>
                                          <p:attrName>style.visibility</p:attrName>
                                        </p:attrNameLst>
                                      </p:cBhvr>
                                      <p:to>
                                        <p:strVal val="hidden"/>
                                      </p:to>
                                    </p:set>
                                  </p:childTnLst>
                                </p:cTn>
                              </p:par>
                              <p:par>
                                <p:cTn id="99" presetID="47" presetClass="exit" presetSubtype="0" repeatCount="5000" fill="hold" grpId="1" nodeType="withEffect">
                                  <p:stCondLst>
                                    <p:cond delay="0"/>
                                  </p:stCondLst>
                                  <p:childTnLst>
                                    <p:animEffect transition="out" filter="fade">
                                      <p:cBhvr>
                                        <p:cTn id="100" dur="1000"/>
                                        <p:tgtEl>
                                          <p:spTgt spid="13380"/>
                                        </p:tgtEl>
                                      </p:cBhvr>
                                    </p:animEffect>
                                    <p:anim calcmode="lin" valueType="num">
                                      <p:cBhvr>
                                        <p:cTn id="101" dur="1000"/>
                                        <p:tgtEl>
                                          <p:spTgt spid="13380"/>
                                        </p:tgtEl>
                                        <p:attrNameLst>
                                          <p:attrName>ppt_x</p:attrName>
                                        </p:attrNameLst>
                                      </p:cBhvr>
                                      <p:tavLst>
                                        <p:tav tm="0">
                                          <p:val>
                                            <p:strVal val="ppt_x"/>
                                          </p:val>
                                        </p:tav>
                                        <p:tav tm="100000">
                                          <p:val>
                                            <p:strVal val="ppt_x"/>
                                          </p:val>
                                        </p:tav>
                                      </p:tavLst>
                                    </p:anim>
                                    <p:anim calcmode="lin" valueType="num">
                                      <p:cBhvr>
                                        <p:cTn id="102" dur="1000"/>
                                        <p:tgtEl>
                                          <p:spTgt spid="13380"/>
                                        </p:tgtEl>
                                        <p:attrNameLst>
                                          <p:attrName>ppt_y</p:attrName>
                                        </p:attrNameLst>
                                      </p:cBhvr>
                                      <p:tavLst>
                                        <p:tav tm="0">
                                          <p:val>
                                            <p:strVal val="ppt_y"/>
                                          </p:val>
                                        </p:tav>
                                        <p:tav tm="100000">
                                          <p:val>
                                            <p:strVal val="ppt_y-.1"/>
                                          </p:val>
                                        </p:tav>
                                      </p:tavLst>
                                    </p:anim>
                                    <p:set>
                                      <p:cBhvr>
                                        <p:cTn id="103" dur="1" fill="hold">
                                          <p:stCondLst>
                                            <p:cond delay="999"/>
                                          </p:stCondLst>
                                        </p:cTn>
                                        <p:tgtEl>
                                          <p:spTgt spid="13380"/>
                                        </p:tgtEl>
                                        <p:attrNameLst>
                                          <p:attrName>style.visibility</p:attrName>
                                        </p:attrNameLst>
                                      </p:cBhvr>
                                      <p:to>
                                        <p:strVal val="hidden"/>
                                      </p:to>
                                    </p:set>
                                  </p:childTnLst>
                                </p:cTn>
                              </p:par>
                              <p:par>
                                <p:cTn id="104" presetID="47" presetClass="exit" presetSubtype="0" repeatCount="5000" fill="hold" grpId="1" nodeType="withEffect">
                                  <p:stCondLst>
                                    <p:cond delay="0"/>
                                  </p:stCondLst>
                                  <p:childTnLst>
                                    <p:animEffect transition="out" filter="fade">
                                      <p:cBhvr>
                                        <p:cTn id="105" dur="1000"/>
                                        <p:tgtEl>
                                          <p:spTgt spid="13381"/>
                                        </p:tgtEl>
                                      </p:cBhvr>
                                    </p:animEffect>
                                    <p:anim calcmode="lin" valueType="num">
                                      <p:cBhvr>
                                        <p:cTn id="106" dur="1000"/>
                                        <p:tgtEl>
                                          <p:spTgt spid="13381"/>
                                        </p:tgtEl>
                                        <p:attrNameLst>
                                          <p:attrName>ppt_x</p:attrName>
                                        </p:attrNameLst>
                                      </p:cBhvr>
                                      <p:tavLst>
                                        <p:tav tm="0">
                                          <p:val>
                                            <p:strVal val="ppt_x"/>
                                          </p:val>
                                        </p:tav>
                                        <p:tav tm="100000">
                                          <p:val>
                                            <p:strVal val="ppt_x"/>
                                          </p:val>
                                        </p:tav>
                                      </p:tavLst>
                                    </p:anim>
                                    <p:anim calcmode="lin" valueType="num">
                                      <p:cBhvr>
                                        <p:cTn id="107" dur="1000"/>
                                        <p:tgtEl>
                                          <p:spTgt spid="13381"/>
                                        </p:tgtEl>
                                        <p:attrNameLst>
                                          <p:attrName>ppt_y</p:attrName>
                                        </p:attrNameLst>
                                      </p:cBhvr>
                                      <p:tavLst>
                                        <p:tav tm="0">
                                          <p:val>
                                            <p:strVal val="ppt_y"/>
                                          </p:val>
                                        </p:tav>
                                        <p:tav tm="100000">
                                          <p:val>
                                            <p:strVal val="ppt_y-.1"/>
                                          </p:val>
                                        </p:tav>
                                      </p:tavLst>
                                    </p:anim>
                                    <p:set>
                                      <p:cBhvr>
                                        <p:cTn id="108" dur="1" fill="hold">
                                          <p:stCondLst>
                                            <p:cond delay="999"/>
                                          </p:stCondLst>
                                        </p:cTn>
                                        <p:tgtEl>
                                          <p:spTgt spid="13381"/>
                                        </p:tgtEl>
                                        <p:attrNameLst>
                                          <p:attrName>style.visibility</p:attrName>
                                        </p:attrNameLst>
                                      </p:cBhvr>
                                      <p:to>
                                        <p:strVal val="hidden"/>
                                      </p:to>
                                    </p:set>
                                  </p:childTnLst>
                                </p:cTn>
                              </p:par>
                              <p:par>
                                <p:cTn id="109" presetID="47" presetClass="exit" presetSubtype="0" repeatCount="5000" fill="hold" grpId="1" nodeType="withEffect">
                                  <p:stCondLst>
                                    <p:cond delay="0"/>
                                  </p:stCondLst>
                                  <p:childTnLst>
                                    <p:animEffect transition="out" filter="fade">
                                      <p:cBhvr>
                                        <p:cTn id="110" dur="1000"/>
                                        <p:tgtEl>
                                          <p:spTgt spid="13382"/>
                                        </p:tgtEl>
                                      </p:cBhvr>
                                    </p:animEffect>
                                    <p:anim calcmode="lin" valueType="num">
                                      <p:cBhvr>
                                        <p:cTn id="111" dur="1000"/>
                                        <p:tgtEl>
                                          <p:spTgt spid="13382"/>
                                        </p:tgtEl>
                                        <p:attrNameLst>
                                          <p:attrName>ppt_x</p:attrName>
                                        </p:attrNameLst>
                                      </p:cBhvr>
                                      <p:tavLst>
                                        <p:tav tm="0">
                                          <p:val>
                                            <p:strVal val="ppt_x"/>
                                          </p:val>
                                        </p:tav>
                                        <p:tav tm="100000">
                                          <p:val>
                                            <p:strVal val="ppt_x"/>
                                          </p:val>
                                        </p:tav>
                                      </p:tavLst>
                                    </p:anim>
                                    <p:anim calcmode="lin" valueType="num">
                                      <p:cBhvr>
                                        <p:cTn id="112" dur="1000"/>
                                        <p:tgtEl>
                                          <p:spTgt spid="13382"/>
                                        </p:tgtEl>
                                        <p:attrNameLst>
                                          <p:attrName>ppt_y</p:attrName>
                                        </p:attrNameLst>
                                      </p:cBhvr>
                                      <p:tavLst>
                                        <p:tav tm="0">
                                          <p:val>
                                            <p:strVal val="ppt_y"/>
                                          </p:val>
                                        </p:tav>
                                        <p:tav tm="100000">
                                          <p:val>
                                            <p:strVal val="ppt_y-.1"/>
                                          </p:val>
                                        </p:tav>
                                      </p:tavLst>
                                    </p:anim>
                                    <p:set>
                                      <p:cBhvr>
                                        <p:cTn id="113" dur="1" fill="hold">
                                          <p:stCondLst>
                                            <p:cond delay="999"/>
                                          </p:stCondLst>
                                        </p:cTn>
                                        <p:tgtEl>
                                          <p:spTgt spid="13382"/>
                                        </p:tgtEl>
                                        <p:attrNameLst>
                                          <p:attrName>style.visibility</p:attrName>
                                        </p:attrNameLst>
                                      </p:cBhvr>
                                      <p:to>
                                        <p:strVal val="hidden"/>
                                      </p:to>
                                    </p:set>
                                  </p:childTnLst>
                                </p:cTn>
                              </p:par>
                              <p:par>
                                <p:cTn id="114" presetID="47" presetClass="exit" presetSubtype="0" repeatCount="5000" fill="hold" grpId="1" nodeType="withEffect">
                                  <p:stCondLst>
                                    <p:cond delay="0"/>
                                  </p:stCondLst>
                                  <p:childTnLst>
                                    <p:animEffect transition="out" filter="fade">
                                      <p:cBhvr>
                                        <p:cTn id="115" dur="1000"/>
                                        <p:tgtEl>
                                          <p:spTgt spid="13383"/>
                                        </p:tgtEl>
                                      </p:cBhvr>
                                    </p:animEffect>
                                    <p:anim calcmode="lin" valueType="num">
                                      <p:cBhvr>
                                        <p:cTn id="116" dur="1000"/>
                                        <p:tgtEl>
                                          <p:spTgt spid="13383"/>
                                        </p:tgtEl>
                                        <p:attrNameLst>
                                          <p:attrName>ppt_x</p:attrName>
                                        </p:attrNameLst>
                                      </p:cBhvr>
                                      <p:tavLst>
                                        <p:tav tm="0">
                                          <p:val>
                                            <p:strVal val="ppt_x"/>
                                          </p:val>
                                        </p:tav>
                                        <p:tav tm="100000">
                                          <p:val>
                                            <p:strVal val="ppt_x"/>
                                          </p:val>
                                        </p:tav>
                                      </p:tavLst>
                                    </p:anim>
                                    <p:anim calcmode="lin" valueType="num">
                                      <p:cBhvr>
                                        <p:cTn id="117" dur="1000"/>
                                        <p:tgtEl>
                                          <p:spTgt spid="13383"/>
                                        </p:tgtEl>
                                        <p:attrNameLst>
                                          <p:attrName>ppt_y</p:attrName>
                                        </p:attrNameLst>
                                      </p:cBhvr>
                                      <p:tavLst>
                                        <p:tav tm="0">
                                          <p:val>
                                            <p:strVal val="ppt_y"/>
                                          </p:val>
                                        </p:tav>
                                        <p:tav tm="100000">
                                          <p:val>
                                            <p:strVal val="ppt_y-.1"/>
                                          </p:val>
                                        </p:tav>
                                      </p:tavLst>
                                    </p:anim>
                                    <p:set>
                                      <p:cBhvr>
                                        <p:cTn id="118" dur="1" fill="hold">
                                          <p:stCondLst>
                                            <p:cond delay="999"/>
                                          </p:stCondLst>
                                        </p:cTn>
                                        <p:tgtEl>
                                          <p:spTgt spid="13383"/>
                                        </p:tgtEl>
                                        <p:attrNameLst>
                                          <p:attrName>style.visibility</p:attrName>
                                        </p:attrNameLst>
                                      </p:cBhvr>
                                      <p:to>
                                        <p:strVal val="hidden"/>
                                      </p:to>
                                    </p:set>
                                  </p:childTnLst>
                                </p:cTn>
                              </p:par>
                              <p:par>
                                <p:cTn id="119" presetID="47" presetClass="exit" presetSubtype="0" repeatCount="5000" fill="hold" grpId="1" nodeType="withEffect">
                                  <p:stCondLst>
                                    <p:cond delay="0"/>
                                  </p:stCondLst>
                                  <p:childTnLst>
                                    <p:animEffect transition="out" filter="fade">
                                      <p:cBhvr>
                                        <p:cTn id="120" dur="1000"/>
                                        <p:tgtEl>
                                          <p:spTgt spid="13384"/>
                                        </p:tgtEl>
                                      </p:cBhvr>
                                    </p:animEffect>
                                    <p:anim calcmode="lin" valueType="num">
                                      <p:cBhvr>
                                        <p:cTn id="121" dur="1000"/>
                                        <p:tgtEl>
                                          <p:spTgt spid="13384"/>
                                        </p:tgtEl>
                                        <p:attrNameLst>
                                          <p:attrName>ppt_x</p:attrName>
                                        </p:attrNameLst>
                                      </p:cBhvr>
                                      <p:tavLst>
                                        <p:tav tm="0">
                                          <p:val>
                                            <p:strVal val="ppt_x"/>
                                          </p:val>
                                        </p:tav>
                                        <p:tav tm="100000">
                                          <p:val>
                                            <p:strVal val="ppt_x"/>
                                          </p:val>
                                        </p:tav>
                                      </p:tavLst>
                                    </p:anim>
                                    <p:anim calcmode="lin" valueType="num">
                                      <p:cBhvr>
                                        <p:cTn id="122" dur="1000"/>
                                        <p:tgtEl>
                                          <p:spTgt spid="13384"/>
                                        </p:tgtEl>
                                        <p:attrNameLst>
                                          <p:attrName>ppt_y</p:attrName>
                                        </p:attrNameLst>
                                      </p:cBhvr>
                                      <p:tavLst>
                                        <p:tav tm="0">
                                          <p:val>
                                            <p:strVal val="ppt_y"/>
                                          </p:val>
                                        </p:tav>
                                        <p:tav tm="100000">
                                          <p:val>
                                            <p:strVal val="ppt_y-.1"/>
                                          </p:val>
                                        </p:tav>
                                      </p:tavLst>
                                    </p:anim>
                                    <p:set>
                                      <p:cBhvr>
                                        <p:cTn id="123" dur="1" fill="hold">
                                          <p:stCondLst>
                                            <p:cond delay="999"/>
                                          </p:stCondLst>
                                        </p:cTn>
                                        <p:tgtEl>
                                          <p:spTgt spid="13384"/>
                                        </p:tgtEl>
                                        <p:attrNameLst>
                                          <p:attrName>style.visibility</p:attrName>
                                        </p:attrNameLst>
                                      </p:cBhvr>
                                      <p:to>
                                        <p:strVal val="hidden"/>
                                      </p:to>
                                    </p:set>
                                  </p:childTnLst>
                                </p:cTn>
                              </p:par>
                              <p:par>
                                <p:cTn id="124" presetID="42" presetClass="path" presetSubtype="0" accel="50000" decel="50000" fill="hold" nodeType="withEffect">
                                  <p:stCondLst>
                                    <p:cond delay="2000"/>
                                  </p:stCondLst>
                                  <p:childTnLst>
                                    <p:animMotion origin="layout" path="M 5E-6 1.85185E-6 L -0.00104 0.21227 " pathEditMode="relative" rAng="0" ptsTypes="AA">
                                      <p:cBhvr>
                                        <p:cTn id="125" dur="5000" fill="hold"/>
                                        <p:tgtEl>
                                          <p:spTgt spid="13368"/>
                                        </p:tgtEl>
                                        <p:attrNameLst>
                                          <p:attrName>ppt_x</p:attrName>
                                          <p:attrName>ppt_y</p:attrName>
                                        </p:attrNameLst>
                                      </p:cBhvr>
                                      <p:rCtr x="-1" y="106"/>
                                    </p:animMotion>
                                  </p:childTnLst>
                                </p:cTn>
                              </p:par>
                              <p:par>
                                <p:cTn id="126" presetID="42" presetClass="path" presetSubtype="0" accel="50000" decel="50000" fill="hold" nodeType="withEffect">
                                  <p:stCondLst>
                                    <p:cond delay="2000"/>
                                  </p:stCondLst>
                                  <p:childTnLst>
                                    <p:animMotion origin="layout" path="M 5E-6 2.96296E-6 L -0.00104 0.21227 " pathEditMode="relative" rAng="0" ptsTypes="AA">
                                      <p:cBhvr>
                                        <p:cTn id="127" dur="5000" fill="hold"/>
                                        <p:tgtEl>
                                          <p:spTgt spid="13369"/>
                                        </p:tgtEl>
                                        <p:attrNameLst>
                                          <p:attrName>ppt_x</p:attrName>
                                          <p:attrName>ppt_y</p:attrName>
                                        </p:attrNameLst>
                                      </p:cBhvr>
                                      <p:rCtr x="-1" y="106"/>
                                    </p:animMotion>
                                  </p:childTnLst>
                                </p:cTn>
                              </p:par>
                              <p:par>
                                <p:cTn id="128" presetID="42" presetClass="path" presetSubtype="0" accel="50000" decel="50000" fill="hold" nodeType="withEffect">
                                  <p:stCondLst>
                                    <p:cond delay="2000"/>
                                  </p:stCondLst>
                                  <p:childTnLst>
                                    <p:animMotion origin="layout" path="M 5E-6 2.96296E-6 L -0.00104 0.21227 " pathEditMode="relative" rAng="0" ptsTypes="AA">
                                      <p:cBhvr>
                                        <p:cTn id="129" dur="5000" fill="hold"/>
                                        <p:tgtEl>
                                          <p:spTgt spid="13366"/>
                                        </p:tgtEl>
                                        <p:attrNameLst>
                                          <p:attrName>ppt_x</p:attrName>
                                          <p:attrName>ppt_y</p:attrName>
                                        </p:attrNameLst>
                                      </p:cBhvr>
                                      <p:rCtr x="-1" y="106"/>
                                    </p:animMotion>
                                  </p:childTnLst>
                                </p:cTn>
                              </p:par>
                              <p:par>
                                <p:cTn id="130" presetID="42" presetClass="path" presetSubtype="0" accel="50000" decel="50000" fill="hold" nodeType="withEffect">
                                  <p:stCondLst>
                                    <p:cond delay="2000"/>
                                  </p:stCondLst>
                                  <p:childTnLst>
                                    <p:animMotion origin="layout" path="M 5E-6 1.85185E-6 L -0.00104 0.21227 " pathEditMode="relative" rAng="0" ptsTypes="AA">
                                      <p:cBhvr>
                                        <p:cTn id="131" dur="5000" fill="hold"/>
                                        <p:tgtEl>
                                          <p:spTgt spid="13367"/>
                                        </p:tgtEl>
                                        <p:attrNameLst>
                                          <p:attrName>ppt_x</p:attrName>
                                          <p:attrName>ppt_y</p:attrName>
                                        </p:attrNameLst>
                                      </p:cBhvr>
                                      <p:rCtr x="-1" y="106"/>
                                    </p:animMotion>
                                  </p:childTnLst>
                                </p:cTn>
                              </p:par>
                              <p:par>
                                <p:cTn id="132" presetID="42" presetClass="path" presetSubtype="0" accel="50000" decel="50000" fill="hold" nodeType="withEffect">
                                  <p:stCondLst>
                                    <p:cond delay="2500"/>
                                  </p:stCondLst>
                                  <p:childTnLst>
                                    <p:animMotion origin="layout" path="M -3.33333E-6 4.44444E-6 L -3.33333E-6 0.16666 " pathEditMode="relative" rAng="0" ptsTypes="AA">
                                      <p:cBhvr>
                                        <p:cTn id="133" dur="5000" fill="hold"/>
                                        <p:tgtEl>
                                          <p:spTgt spid="13365"/>
                                        </p:tgtEl>
                                        <p:attrNameLst>
                                          <p:attrName>ppt_x</p:attrName>
                                          <p:attrName>ppt_y</p:attrName>
                                        </p:attrNameLst>
                                      </p:cBhvr>
                                      <p:rCtr x="0" y="83"/>
                                    </p:animMotion>
                                  </p:childTnLst>
                                </p:cTn>
                              </p:par>
                            </p:childTnLst>
                          </p:cTn>
                        </p:par>
                        <p:par>
                          <p:cTn id="134" fill="hold">
                            <p:stCondLst>
                              <p:cond delay="7500"/>
                            </p:stCondLst>
                            <p:childTnLst>
                              <p:par>
                                <p:cTn id="135" presetID="10" presetClass="entr" presetSubtype="0" fill="hold" grpId="0" nodeType="afterEffect">
                                  <p:stCondLst>
                                    <p:cond delay="1000"/>
                                  </p:stCondLst>
                                  <p:childTnLst>
                                    <p:set>
                                      <p:cBhvr>
                                        <p:cTn id="136" dur="1" fill="hold">
                                          <p:stCondLst>
                                            <p:cond delay="0"/>
                                          </p:stCondLst>
                                        </p:cTn>
                                        <p:tgtEl>
                                          <p:spTgt spid="13385"/>
                                        </p:tgtEl>
                                        <p:attrNameLst>
                                          <p:attrName>style.visibility</p:attrName>
                                        </p:attrNameLst>
                                      </p:cBhvr>
                                      <p:to>
                                        <p:strVal val="visible"/>
                                      </p:to>
                                    </p:set>
                                    <p:animEffect transition="in" filter="fade">
                                      <p:cBhvr>
                                        <p:cTn id="137" dur="2000"/>
                                        <p:tgtEl>
                                          <p:spTgt spid="13385"/>
                                        </p:tgtEl>
                                      </p:cBhvr>
                                    </p:animEffect>
                                  </p:childTnLst>
                                </p:cTn>
                              </p:par>
                              <p:par>
                                <p:cTn id="138" presetID="10" presetClass="entr" presetSubtype="0" fill="hold" grpId="0" nodeType="withEffect">
                                  <p:stCondLst>
                                    <p:cond delay="1000"/>
                                  </p:stCondLst>
                                  <p:childTnLst>
                                    <p:set>
                                      <p:cBhvr>
                                        <p:cTn id="139" dur="1" fill="hold">
                                          <p:stCondLst>
                                            <p:cond delay="0"/>
                                          </p:stCondLst>
                                        </p:cTn>
                                        <p:tgtEl>
                                          <p:spTgt spid="13386"/>
                                        </p:tgtEl>
                                        <p:attrNameLst>
                                          <p:attrName>style.visibility</p:attrName>
                                        </p:attrNameLst>
                                      </p:cBhvr>
                                      <p:to>
                                        <p:strVal val="visible"/>
                                      </p:to>
                                    </p:set>
                                    <p:animEffect transition="in" filter="fade">
                                      <p:cBhvr>
                                        <p:cTn id="140" dur="2000"/>
                                        <p:tgtEl>
                                          <p:spTgt spid="13386"/>
                                        </p:tgtEl>
                                      </p:cBhvr>
                                    </p:animEffect>
                                  </p:childTnLst>
                                </p:cTn>
                              </p:par>
                              <p:par>
                                <p:cTn id="141" presetID="10" presetClass="entr" presetSubtype="0" fill="hold" grpId="0" nodeType="withEffect">
                                  <p:stCondLst>
                                    <p:cond delay="1000"/>
                                  </p:stCondLst>
                                  <p:childTnLst>
                                    <p:set>
                                      <p:cBhvr>
                                        <p:cTn id="142" dur="1" fill="hold">
                                          <p:stCondLst>
                                            <p:cond delay="0"/>
                                          </p:stCondLst>
                                        </p:cTn>
                                        <p:tgtEl>
                                          <p:spTgt spid="13387"/>
                                        </p:tgtEl>
                                        <p:attrNameLst>
                                          <p:attrName>style.visibility</p:attrName>
                                        </p:attrNameLst>
                                      </p:cBhvr>
                                      <p:to>
                                        <p:strVal val="visible"/>
                                      </p:to>
                                    </p:set>
                                    <p:animEffect transition="in" filter="fade">
                                      <p:cBhvr>
                                        <p:cTn id="143" dur="2000"/>
                                        <p:tgtEl>
                                          <p:spTgt spid="13387"/>
                                        </p:tgtEl>
                                      </p:cBhvr>
                                    </p:animEffect>
                                  </p:childTnLst>
                                </p:cTn>
                              </p:par>
                            </p:childTnLst>
                          </p:cTn>
                        </p:par>
                      </p:childTnLst>
                    </p:cTn>
                  </p:par>
                  <p:par>
                    <p:cTn id="144" fill="hold">
                      <p:stCondLst>
                        <p:cond delay="indefinite"/>
                      </p:stCondLst>
                      <p:childTnLst>
                        <p:par>
                          <p:cTn id="145" fill="hold">
                            <p:stCondLst>
                              <p:cond delay="0"/>
                            </p:stCondLst>
                            <p:childTnLst>
                              <p:par>
                                <p:cTn id="146" presetID="16" presetClass="exit" presetSubtype="26" fill="hold" grpId="1" nodeType="clickEffect">
                                  <p:stCondLst>
                                    <p:cond delay="0"/>
                                  </p:stCondLst>
                                  <p:childTnLst>
                                    <p:animEffect transition="out" filter="barn(inHorizontal)">
                                      <p:cBhvr>
                                        <p:cTn id="147" dur="1000"/>
                                        <p:tgtEl>
                                          <p:spTgt spid="13320"/>
                                        </p:tgtEl>
                                      </p:cBhvr>
                                    </p:animEffect>
                                    <p:set>
                                      <p:cBhvr>
                                        <p:cTn id="148" dur="1" fill="hold">
                                          <p:stCondLst>
                                            <p:cond delay="999"/>
                                          </p:stCondLst>
                                        </p:cTn>
                                        <p:tgtEl>
                                          <p:spTgt spid="13320"/>
                                        </p:tgtEl>
                                        <p:attrNameLst>
                                          <p:attrName>style.visibility</p:attrName>
                                        </p:attrNameLst>
                                      </p:cBhvr>
                                      <p:to>
                                        <p:strVal val="hidden"/>
                                      </p:to>
                                    </p:set>
                                  </p:childTnLst>
                                </p:cTn>
                              </p:par>
                              <p:par>
                                <p:cTn id="149" presetID="10" presetClass="exit" presetSubtype="0" fill="hold" grpId="1" nodeType="withEffect">
                                  <p:stCondLst>
                                    <p:cond delay="0"/>
                                  </p:stCondLst>
                                  <p:childTnLst>
                                    <p:animEffect transition="out" filter="fade">
                                      <p:cBhvr>
                                        <p:cTn id="150" dur="2000"/>
                                        <p:tgtEl>
                                          <p:spTgt spid="13387"/>
                                        </p:tgtEl>
                                      </p:cBhvr>
                                    </p:animEffect>
                                    <p:set>
                                      <p:cBhvr>
                                        <p:cTn id="151" dur="1" fill="hold">
                                          <p:stCondLst>
                                            <p:cond delay="1999"/>
                                          </p:stCondLst>
                                        </p:cTn>
                                        <p:tgtEl>
                                          <p:spTgt spid="13387"/>
                                        </p:tgtEl>
                                        <p:attrNameLst>
                                          <p:attrName>style.visibility</p:attrName>
                                        </p:attrNameLst>
                                      </p:cBhvr>
                                      <p:to>
                                        <p:strVal val="hidden"/>
                                      </p:to>
                                    </p:set>
                                  </p:childTnLst>
                                </p:cTn>
                              </p:par>
                              <p:par>
                                <p:cTn id="152" presetID="10" presetClass="exit" presetSubtype="0" fill="hold" grpId="1" nodeType="withEffect">
                                  <p:stCondLst>
                                    <p:cond delay="0"/>
                                  </p:stCondLst>
                                  <p:childTnLst>
                                    <p:animEffect transition="out" filter="fade">
                                      <p:cBhvr>
                                        <p:cTn id="153" dur="2000"/>
                                        <p:tgtEl>
                                          <p:spTgt spid="13385"/>
                                        </p:tgtEl>
                                      </p:cBhvr>
                                    </p:animEffect>
                                    <p:set>
                                      <p:cBhvr>
                                        <p:cTn id="154" dur="1" fill="hold">
                                          <p:stCondLst>
                                            <p:cond delay="1999"/>
                                          </p:stCondLst>
                                        </p:cTn>
                                        <p:tgtEl>
                                          <p:spTgt spid="13385"/>
                                        </p:tgtEl>
                                        <p:attrNameLst>
                                          <p:attrName>style.visibility</p:attrName>
                                        </p:attrNameLst>
                                      </p:cBhvr>
                                      <p:to>
                                        <p:strVal val="hidden"/>
                                      </p:to>
                                    </p:set>
                                  </p:childTnLst>
                                </p:cTn>
                              </p:par>
                              <p:par>
                                <p:cTn id="155" presetID="10" presetClass="exit" presetSubtype="0" fill="hold" grpId="1" nodeType="withEffect">
                                  <p:stCondLst>
                                    <p:cond delay="0"/>
                                  </p:stCondLst>
                                  <p:childTnLst>
                                    <p:animEffect transition="out" filter="fade">
                                      <p:cBhvr>
                                        <p:cTn id="156" dur="2000"/>
                                        <p:tgtEl>
                                          <p:spTgt spid="13386"/>
                                        </p:tgtEl>
                                      </p:cBhvr>
                                    </p:animEffect>
                                    <p:set>
                                      <p:cBhvr>
                                        <p:cTn id="157" dur="1" fill="hold">
                                          <p:stCondLst>
                                            <p:cond delay="1999"/>
                                          </p:stCondLst>
                                        </p:cTn>
                                        <p:tgtEl>
                                          <p:spTgt spid="13386"/>
                                        </p:tgtEl>
                                        <p:attrNameLst>
                                          <p:attrName>style.visibility</p:attrName>
                                        </p:attrNameLst>
                                      </p:cBhvr>
                                      <p:to>
                                        <p:strVal val="hidden"/>
                                      </p:to>
                                    </p:set>
                                  </p:childTnLst>
                                </p:cTn>
                              </p:par>
                            </p:childTnLst>
                          </p:cTn>
                        </p:par>
                        <p:par>
                          <p:cTn id="158" fill="hold">
                            <p:stCondLst>
                              <p:cond delay="2000"/>
                            </p:stCondLst>
                            <p:childTnLst>
                              <p:par>
                                <p:cTn id="159" presetID="16" presetClass="entr" presetSubtype="26" fill="hold" grpId="0" nodeType="afterEffect">
                                  <p:stCondLst>
                                    <p:cond delay="0"/>
                                  </p:stCondLst>
                                  <p:childTnLst>
                                    <p:set>
                                      <p:cBhvr>
                                        <p:cTn id="160" dur="1" fill="hold">
                                          <p:stCondLst>
                                            <p:cond delay="0"/>
                                          </p:stCondLst>
                                        </p:cTn>
                                        <p:tgtEl>
                                          <p:spTgt spid="13321"/>
                                        </p:tgtEl>
                                        <p:attrNameLst>
                                          <p:attrName>style.visibility</p:attrName>
                                        </p:attrNameLst>
                                      </p:cBhvr>
                                      <p:to>
                                        <p:strVal val="visible"/>
                                      </p:to>
                                    </p:set>
                                    <p:animEffect transition="in" filter="barn(inHorizontal)">
                                      <p:cBhvr>
                                        <p:cTn id="161" dur="10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62" restart="whenNotActive" fill="hold" evtFilter="cancelBubble" nodeType="interactiveSeq">
                <p:stCondLst>
                  <p:cond evt="onClick" delay="0">
                    <p:tgtEl>
                      <p:spTgt spid="13323"/>
                    </p:tgtEl>
                  </p:cond>
                </p:stCondLst>
                <p:endSync evt="end" delay="0">
                  <p:rtn val="all"/>
                </p:endSync>
                <p:childTnLst>
                  <p:par>
                    <p:cTn id="163" fill="hold">
                      <p:stCondLst>
                        <p:cond delay="0"/>
                      </p:stCondLst>
                      <p:childTnLst>
                        <p:par>
                          <p:cTn id="164" fill="hold">
                            <p:stCondLst>
                              <p:cond delay="0"/>
                            </p:stCondLst>
                            <p:childTnLst>
                              <p:par>
                                <p:cTn id="165" presetID="54" presetClass="entr" presetSubtype="0" accel="100000" fill="hold" grpId="0" nodeType="clickEffect">
                                  <p:stCondLst>
                                    <p:cond delay="0"/>
                                  </p:stCondLst>
                                  <p:childTnLst>
                                    <p:set>
                                      <p:cBhvr>
                                        <p:cTn id="166" dur="1" fill="hold">
                                          <p:stCondLst>
                                            <p:cond delay="0"/>
                                          </p:stCondLst>
                                        </p:cTn>
                                        <p:tgtEl>
                                          <p:spTgt spid="13388"/>
                                        </p:tgtEl>
                                        <p:attrNameLst>
                                          <p:attrName>style.visibility</p:attrName>
                                        </p:attrNameLst>
                                      </p:cBhvr>
                                      <p:to>
                                        <p:strVal val="visible"/>
                                      </p:to>
                                    </p:set>
                                    <p:anim calcmode="lin" valueType="num">
                                      <p:cBhvr>
                                        <p:cTn id="167" dur="1000" fill="hold"/>
                                        <p:tgtEl>
                                          <p:spTgt spid="13388"/>
                                        </p:tgtEl>
                                        <p:attrNameLst>
                                          <p:attrName>ppt_w</p:attrName>
                                        </p:attrNameLst>
                                      </p:cBhvr>
                                      <p:tavLst>
                                        <p:tav tm="0">
                                          <p:val>
                                            <p:strVal val="#ppt_w*0.05"/>
                                          </p:val>
                                        </p:tav>
                                        <p:tav tm="100000">
                                          <p:val>
                                            <p:strVal val="#ppt_w"/>
                                          </p:val>
                                        </p:tav>
                                      </p:tavLst>
                                    </p:anim>
                                    <p:anim calcmode="lin" valueType="num">
                                      <p:cBhvr>
                                        <p:cTn id="168" dur="1000" fill="hold"/>
                                        <p:tgtEl>
                                          <p:spTgt spid="13388"/>
                                        </p:tgtEl>
                                        <p:attrNameLst>
                                          <p:attrName>ppt_h</p:attrName>
                                        </p:attrNameLst>
                                      </p:cBhvr>
                                      <p:tavLst>
                                        <p:tav tm="0">
                                          <p:val>
                                            <p:strVal val="#ppt_h"/>
                                          </p:val>
                                        </p:tav>
                                        <p:tav tm="100000">
                                          <p:val>
                                            <p:strVal val="#ppt_h"/>
                                          </p:val>
                                        </p:tav>
                                      </p:tavLst>
                                    </p:anim>
                                    <p:anim calcmode="lin" valueType="num">
                                      <p:cBhvr>
                                        <p:cTn id="169" dur="1000" fill="hold"/>
                                        <p:tgtEl>
                                          <p:spTgt spid="13388"/>
                                        </p:tgtEl>
                                        <p:attrNameLst>
                                          <p:attrName>ppt_x</p:attrName>
                                        </p:attrNameLst>
                                      </p:cBhvr>
                                      <p:tavLst>
                                        <p:tav tm="0">
                                          <p:val>
                                            <p:strVal val="#ppt_x-.2"/>
                                          </p:val>
                                        </p:tav>
                                        <p:tav tm="100000">
                                          <p:val>
                                            <p:strVal val="#ppt_x"/>
                                          </p:val>
                                        </p:tav>
                                      </p:tavLst>
                                    </p:anim>
                                    <p:anim calcmode="lin" valueType="num">
                                      <p:cBhvr>
                                        <p:cTn id="170" dur="1000" fill="hold"/>
                                        <p:tgtEl>
                                          <p:spTgt spid="13388"/>
                                        </p:tgtEl>
                                        <p:attrNameLst>
                                          <p:attrName>ppt_y</p:attrName>
                                        </p:attrNameLst>
                                      </p:cBhvr>
                                      <p:tavLst>
                                        <p:tav tm="0">
                                          <p:val>
                                            <p:strVal val="#ppt_y"/>
                                          </p:val>
                                        </p:tav>
                                        <p:tav tm="100000">
                                          <p:val>
                                            <p:strVal val="#ppt_y"/>
                                          </p:val>
                                        </p:tav>
                                      </p:tavLst>
                                    </p:anim>
                                    <p:animEffect transition="in" filter="fade">
                                      <p:cBhvr>
                                        <p:cTn id="171" dur="1000"/>
                                        <p:tgtEl>
                                          <p:spTgt spid="13388"/>
                                        </p:tgtEl>
                                      </p:cBhvr>
                                    </p:animEffect>
                                  </p:childTnLst>
                                </p:cTn>
                              </p:par>
                            </p:childTnLst>
                          </p:cTn>
                        </p:par>
                        <p:par>
                          <p:cTn id="172" fill="hold">
                            <p:stCondLst>
                              <p:cond delay="1000"/>
                            </p:stCondLst>
                            <p:childTnLst>
                              <p:par>
                                <p:cTn id="173" presetID="54" presetClass="exit" presetSubtype="0" decel="100000" fill="hold" grpId="1" nodeType="afterEffect">
                                  <p:stCondLst>
                                    <p:cond delay="3000"/>
                                  </p:stCondLst>
                                  <p:childTnLst>
                                    <p:anim calcmode="lin" valueType="num">
                                      <p:cBhvr>
                                        <p:cTn id="174" dur="1000"/>
                                        <p:tgtEl>
                                          <p:spTgt spid="13388"/>
                                        </p:tgtEl>
                                        <p:attrNameLst>
                                          <p:attrName>ppt_w</p:attrName>
                                        </p:attrNameLst>
                                      </p:cBhvr>
                                      <p:tavLst>
                                        <p:tav tm="0">
                                          <p:val>
                                            <p:strVal val="ppt_w"/>
                                          </p:val>
                                        </p:tav>
                                        <p:tav tm="100000">
                                          <p:val>
                                            <p:strVal val="ppt_w*0.05"/>
                                          </p:val>
                                        </p:tav>
                                      </p:tavLst>
                                    </p:anim>
                                    <p:anim calcmode="lin" valueType="num">
                                      <p:cBhvr>
                                        <p:cTn id="175" dur="1000"/>
                                        <p:tgtEl>
                                          <p:spTgt spid="13388"/>
                                        </p:tgtEl>
                                        <p:attrNameLst>
                                          <p:attrName>ppt_h</p:attrName>
                                        </p:attrNameLst>
                                      </p:cBhvr>
                                      <p:tavLst>
                                        <p:tav tm="0">
                                          <p:val>
                                            <p:strVal val="ppt_h"/>
                                          </p:val>
                                        </p:tav>
                                        <p:tav tm="100000">
                                          <p:val>
                                            <p:strVal val="ppt_h"/>
                                          </p:val>
                                        </p:tav>
                                      </p:tavLst>
                                    </p:anim>
                                    <p:anim calcmode="lin" valueType="num">
                                      <p:cBhvr>
                                        <p:cTn id="176" dur="1000"/>
                                        <p:tgtEl>
                                          <p:spTgt spid="13388"/>
                                        </p:tgtEl>
                                        <p:attrNameLst>
                                          <p:attrName>ppt_x</p:attrName>
                                        </p:attrNameLst>
                                      </p:cBhvr>
                                      <p:tavLst>
                                        <p:tav tm="0">
                                          <p:val>
                                            <p:strVal val="ppt_x"/>
                                          </p:val>
                                        </p:tav>
                                        <p:tav tm="100000">
                                          <p:val>
                                            <p:strVal val="ppt_x-.2"/>
                                          </p:val>
                                        </p:tav>
                                      </p:tavLst>
                                    </p:anim>
                                    <p:anim calcmode="lin" valueType="num">
                                      <p:cBhvr>
                                        <p:cTn id="177" dur="1000"/>
                                        <p:tgtEl>
                                          <p:spTgt spid="13388"/>
                                        </p:tgtEl>
                                        <p:attrNameLst>
                                          <p:attrName>ppt_y</p:attrName>
                                        </p:attrNameLst>
                                      </p:cBhvr>
                                      <p:tavLst>
                                        <p:tav tm="0">
                                          <p:val>
                                            <p:strVal val="ppt_y"/>
                                          </p:val>
                                        </p:tav>
                                        <p:tav tm="100000">
                                          <p:val>
                                            <p:strVal val="ppt_y"/>
                                          </p:val>
                                        </p:tav>
                                      </p:tavLst>
                                    </p:anim>
                                    <p:animEffect transition="out" filter="fade">
                                      <p:cBhvr>
                                        <p:cTn id="178" dur="1000"/>
                                        <p:tgtEl>
                                          <p:spTgt spid="13388"/>
                                        </p:tgtEl>
                                      </p:cBhvr>
                                    </p:animEffect>
                                    <p:set>
                                      <p:cBhvr>
                                        <p:cTn id="179" dur="1" fill="hold">
                                          <p:stCondLst>
                                            <p:cond delay="999"/>
                                          </p:stCondLst>
                                        </p:cTn>
                                        <p:tgtEl>
                                          <p:spTgt spid="13388"/>
                                        </p:tgtEl>
                                        <p:attrNameLst>
                                          <p:attrName>style.visibility</p:attrName>
                                        </p:attrNameLst>
                                      </p:cBhvr>
                                      <p:to>
                                        <p:strVal val="hidden"/>
                                      </p:to>
                                    </p:set>
                                  </p:childTnLst>
                                </p:cTn>
                              </p:par>
                            </p:childTnLst>
                          </p:cTn>
                        </p:par>
                      </p:childTnLst>
                    </p:cTn>
                  </p:par>
                </p:childTnLst>
              </p:cTn>
              <p:nextCondLst>
                <p:cond evt="onClick" delay="0">
                  <p:tgtEl>
                    <p:spTgt spid="13323"/>
                  </p:tgtEl>
                </p:cond>
              </p:nextCondLst>
            </p:seq>
            <p:seq concurrent="1" nextAc="seek">
              <p:cTn id="180" restart="whenNotActive" fill="hold" evtFilter="cancelBubble" nodeType="interactiveSeq">
                <p:stCondLst>
                  <p:cond evt="onClick" delay="0">
                    <p:tgtEl>
                      <p:spTgt spid="13324"/>
                    </p:tgtEl>
                  </p:cond>
                </p:stCondLst>
                <p:endSync evt="end" delay="0">
                  <p:rtn val="all"/>
                </p:endSync>
                <p:childTnLst>
                  <p:par>
                    <p:cTn id="181" fill="hold">
                      <p:stCondLst>
                        <p:cond delay="0"/>
                      </p:stCondLst>
                      <p:childTnLst>
                        <p:par>
                          <p:cTn id="182" fill="hold">
                            <p:stCondLst>
                              <p:cond delay="0"/>
                            </p:stCondLst>
                            <p:childTnLst>
                              <p:par>
                                <p:cTn id="183" presetID="54" presetClass="entr" presetSubtype="0" accel="100000" fill="hold" grpId="0" nodeType="clickEffect">
                                  <p:stCondLst>
                                    <p:cond delay="0"/>
                                  </p:stCondLst>
                                  <p:childTnLst>
                                    <p:set>
                                      <p:cBhvr>
                                        <p:cTn id="184" dur="1" fill="hold">
                                          <p:stCondLst>
                                            <p:cond delay="0"/>
                                          </p:stCondLst>
                                        </p:cTn>
                                        <p:tgtEl>
                                          <p:spTgt spid="13389"/>
                                        </p:tgtEl>
                                        <p:attrNameLst>
                                          <p:attrName>style.visibility</p:attrName>
                                        </p:attrNameLst>
                                      </p:cBhvr>
                                      <p:to>
                                        <p:strVal val="visible"/>
                                      </p:to>
                                    </p:set>
                                    <p:anim calcmode="lin" valueType="num">
                                      <p:cBhvr>
                                        <p:cTn id="185" dur="1000" fill="hold"/>
                                        <p:tgtEl>
                                          <p:spTgt spid="13389"/>
                                        </p:tgtEl>
                                        <p:attrNameLst>
                                          <p:attrName>ppt_w</p:attrName>
                                        </p:attrNameLst>
                                      </p:cBhvr>
                                      <p:tavLst>
                                        <p:tav tm="0">
                                          <p:val>
                                            <p:strVal val="#ppt_w*0.05"/>
                                          </p:val>
                                        </p:tav>
                                        <p:tav tm="100000">
                                          <p:val>
                                            <p:strVal val="#ppt_w"/>
                                          </p:val>
                                        </p:tav>
                                      </p:tavLst>
                                    </p:anim>
                                    <p:anim calcmode="lin" valueType="num">
                                      <p:cBhvr>
                                        <p:cTn id="186" dur="1000" fill="hold"/>
                                        <p:tgtEl>
                                          <p:spTgt spid="13389"/>
                                        </p:tgtEl>
                                        <p:attrNameLst>
                                          <p:attrName>ppt_h</p:attrName>
                                        </p:attrNameLst>
                                      </p:cBhvr>
                                      <p:tavLst>
                                        <p:tav tm="0">
                                          <p:val>
                                            <p:strVal val="#ppt_h"/>
                                          </p:val>
                                        </p:tav>
                                        <p:tav tm="100000">
                                          <p:val>
                                            <p:strVal val="#ppt_h"/>
                                          </p:val>
                                        </p:tav>
                                      </p:tavLst>
                                    </p:anim>
                                    <p:anim calcmode="lin" valueType="num">
                                      <p:cBhvr>
                                        <p:cTn id="187" dur="1000" fill="hold"/>
                                        <p:tgtEl>
                                          <p:spTgt spid="13389"/>
                                        </p:tgtEl>
                                        <p:attrNameLst>
                                          <p:attrName>ppt_x</p:attrName>
                                        </p:attrNameLst>
                                      </p:cBhvr>
                                      <p:tavLst>
                                        <p:tav tm="0">
                                          <p:val>
                                            <p:strVal val="#ppt_x-.2"/>
                                          </p:val>
                                        </p:tav>
                                        <p:tav tm="100000">
                                          <p:val>
                                            <p:strVal val="#ppt_x"/>
                                          </p:val>
                                        </p:tav>
                                      </p:tavLst>
                                    </p:anim>
                                    <p:anim calcmode="lin" valueType="num">
                                      <p:cBhvr>
                                        <p:cTn id="188" dur="1000" fill="hold"/>
                                        <p:tgtEl>
                                          <p:spTgt spid="13389"/>
                                        </p:tgtEl>
                                        <p:attrNameLst>
                                          <p:attrName>ppt_y</p:attrName>
                                        </p:attrNameLst>
                                      </p:cBhvr>
                                      <p:tavLst>
                                        <p:tav tm="0">
                                          <p:val>
                                            <p:strVal val="#ppt_y"/>
                                          </p:val>
                                        </p:tav>
                                        <p:tav tm="100000">
                                          <p:val>
                                            <p:strVal val="#ppt_y"/>
                                          </p:val>
                                        </p:tav>
                                      </p:tavLst>
                                    </p:anim>
                                    <p:animEffect transition="in" filter="fade">
                                      <p:cBhvr>
                                        <p:cTn id="189" dur="1000"/>
                                        <p:tgtEl>
                                          <p:spTgt spid="13389"/>
                                        </p:tgtEl>
                                      </p:cBhvr>
                                    </p:animEffect>
                                  </p:childTnLst>
                                </p:cTn>
                              </p:par>
                            </p:childTnLst>
                          </p:cTn>
                        </p:par>
                        <p:par>
                          <p:cTn id="190" fill="hold">
                            <p:stCondLst>
                              <p:cond delay="1000"/>
                            </p:stCondLst>
                            <p:childTnLst>
                              <p:par>
                                <p:cTn id="191" presetID="54" presetClass="exit" presetSubtype="0" decel="100000" fill="hold" grpId="1" nodeType="afterEffect">
                                  <p:stCondLst>
                                    <p:cond delay="3000"/>
                                  </p:stCondLst>
                                  <p:childTnLst>
                                    <p:anim calcmode="lin" valueType="num">
                                      <p:cBhvr>
                                        <p:cTn id="192" dur="1000"/>
                                        <p:tgtEl>
                                          <p:spTgt spid="13389"/>
                                        </p:tgtEl>
                                        <p:attrNameLst>
                                          <p:attrName>ppt_w</p:attrName>
                                        </p:attrNameLst>
                                      </p:cBhvr>
                                      <p:tavLst>
                                        <p:tav tm="0">
                                          <p:val>
                                            <p:strVal val="ppt_w"/>
                                          </p:val>
                                        </p:tav>
                                        <p:tav tm="100000">
                                          <p:val>
                                            <p:strVal val="ppt_w*0.05"/>
                                          </p:val>
                                        </p:tav>
                                      </p:tavLst>
                                    </p:anim>
                                    <p:anim calcmode="lin" valueType="num">
                                      <p:cBhvr>
                                        <p:cTn id="193" dur="1000"/>
                                        <p:tgtEl>
                                          <p:spTgt spid="13389"/>
                                        </p:tgtEl>
                                        <p:attrNameLst>
                                          <p:attrName>ppt_h</p:attrName>
                                        </p:attrNameLst>
                                      </p:cBhvr>
                                      <p:tavLst>
                                        <p:tav tm="0">
                                          <p:val>
                                            <p:strVal val="ppt_h"/>
                                          </p:val>
                                        </p:tav>
                                        <p:tav tm="100000">
                                          <p:val>
                                            <p:strVal val="ppt_h"/>
                                          </p:val>
                                        </p:tav>
                                      </p:tavLst>
                                    </p:anim>
                                    <p:anim calcmode="lin" valueType="num">
                                      <p:cBhvr>
                                        <p:cTn id="194" dur="1000"/>
                                        <p:tgtEl>
                                          <p:spTgt spid="13389"/>
                                        </p:tgtEl>
                                        <p:attrNameLst>
                                          <p:attrName>ppt_x</p:attrName>
                                        </p:attrNameLst>
                                      </p:cBhvr>
                                      <p:tavLst>
                                        <p:tav tm="0">
                                          <p:val>
                                            <p:strVal val="ppt_x"/>
                                          </p:val>
                                        </p:tav>
                                        <p:tav tm="100000">
                                          <p:val>
                                            <p:strVal val="ppt_x-.2"/>
                                          </p:val>
                                        </p:tav>
                                      </p:tavLst>
                                    </p:anim>
                                    <p:anim calcmode="lin" valueType="num">
                                      <p:cBhvr>
                                        <p:cTn id="195" dur="1000"/>
                                        <p:tgtEl>
                                          <p:spTgt spid="13389"/>
                                        </p:tgtEl>
                                        <p:attrNameLst>
                                          <p:attrName>ppt_y</p:attrName>
                                        </p:attrNameLst>
                                      </p:cBhvr>
                                      <p:tavLst>
                                        <p:tav tm="0">
                                          <p:val>
                                            <p:strVal val="ppt_y"/>
                                          </p:val>
                                        </p:tav>
                                        <p:tav tm="100000">
                                          <p:val>
                                            <p:strVal val="ppt_y"/>
                                          </p:val>
                                        </p:tav>
                                      </p:tavLst>
                                    </p:anim>
                                    <p:animEffect transition="out" filter="fade">
                                      <p:cBhvr>
                                        <p:cTn id="196" dur="1000"/>
                                        <p:tgtEl>
                                          <p:spTgt spid="13389"/>
                                        </p:tgtEl>
                                      </p:cBhvr>
                                    </p:animEffect>
                                    <p:set>
                                      <p:cBhvr>
                                        <p:cTn id="197" dur="1" fill="hold">
                                          <p:stCondLst>
                                            <p:cond delay="999"/>
                                          </p:stCondLst>
                                        </p:cTn>
                                        <p:tgtEl>
                                          <p:spTgt spid="13389"/>
                                        </p:tgtEl>
                                        <p:attrNameLst>
                                          <p:attrName>style.visibility</p:attrName>
                                        </p:attrNameLst>
                                      </p:cBhvr>
                                      <p:to>
                                        <p:strVal val="hidden"/>
                                      </p:to>
                                    </p:set>
                                  </p:childTnLst>
                                </p:cTn>
                              </p:par>
                            </p:childTnLst>
                          </p:cTn>
                        </p:par>
                      </p:childTnLst>
                    </p:cTn>
                  </p:par>
                </p:childTnLst>
              </p:cTn>
              <p:nextCondLst>
                <p:cond evt="onClick" delay="0">
                  <p:tgtEl>
                    <p:spTgt spid="13324"/>
                  </p:tgtEl>
                </p:cond>
              </p:nextCondLst>
            </p:seq>
            <p:seq concurrent="1" nextAc="seek">
              <p:cTn id="198" restart="whenNotActive" fill="hold" evtFilter="cancelBubble" nodeType="interactiveSeq">
                <p:stCondLst>
                  <p:cond evt="onClick" delay="0">
                    <p:tgtEl>
                      <p:spTgt spid="13412"/>
                    </p:tgtEl>
                  </p:cond>
                </p:stCondLst>
                <p:endSync evt="end" delay="0">
                  <p:rtn val="all"/>
                </p:endSync>
                <p:childTnLst>
                  <p:par>
                    <p:cTn id="199" fill="hold">
                      <p:stCondLst>
                        <p:cond delay="0"/>
                      </p:stCondLst>
                      <p:childTnLst>
                        <p:par>
                          <p:cTn id="200" fill="hold">
                            <p:stCondLst>
                              <p:cond delay="0"/>
                            </p:stCondLst>
                            <p:childTnLst>
                              <p:par>
                                <p:cTn id="201" presetID="54" presetClass="entr" presetSubtype="0" accel="100000" fill="hold" grpId="0" nodeType="clickEffect">
                                  <p:stCondLst>
                                    <p:cond delay="0"/>
                                  </p:stCondLst>
                                  <p:childTnLst>
                                    <p:set>
                                      <p:cBhvr>
                                        <p:cTn id="202" dur="1" fill="hold">
                                          <p:stCondLst>
                                            <p:cond delay="0"/>
                                          </p:stCondLst>
                                        </p:cTn>
                                        <p:tgtEl>
                                          <p:spTgt spid="13413"/>
                                        </p:tgtEl>
                                        <p:attrNameLst>
                                          <p:attrName>style.visibility</p:attrName>
                                        </p:attrNameLst>
                                      </p:cBhvr>
                                      <p:to>
                                        <p:strVal val="visible"/>
                                      </p:to>
                                    </p:set>
                                    <p:anim calcmode="lin" valueType="num">
                                      <p:cBhvr>
                                        <p:cTn id="203" dur="1000" fill="hold"/>
                                        <p:tgtEl>
                                          <p:spTgt spid="13413"/>
                                        </p:tgtEl>
                                        <p:attrNameLst>
                                          <p:attrName>ppt_w</p:attrName>
                                        </p:attrNameLst>
                                      </p:cBhvr>
                                      <p:tavLst>
                                        <p:tav tm="0">
                                          <p:val>
                                            <p:strVal val="#ppt_w*0.05"/>
                                          </p:val>
                                        </p:tav>
                                        <p:tav tm="100000">
                                          <p:val>
                                            <p:strVal val="#ppt_w"/>
                                          </p:val>
                                        </p:tav>
                                      </p:tavLst>
                                    </p:anim>
                                    <p:anim calcmode="lin" valueType="num">
                                      <p:cBhvr>
                                        <p:cTn id="204" dur="1000" fill="hold"/>
                                        <p:tgtEl>
                                          <p:spTgt spid="13413"/>
                                        </p:tgtEl>
                                        <p:attrNameLst>
                                          <p:attrName>ppt_h</p:attrName>
                                        </p:attrNameLst>
                                      </p:cBhvr>
                                      <p:tavLst>
                                        <p:tav tm="0">
                                          <p:val>
                                            <p:strVal val="#ppt_h"/>
                                          </p:val>
                                        </p:tav>
                                        <p:tav tm="100000">
                                          <p:val>
                                            <p:strVal val="#ppt_h"/>
                                          </p:val>
                                        </p:tav>
                                      </p:tavLst>
                                    </p:anim>
                                    <p:anim calcmode="lin" valueType="num">
                                      <p:cBhvr>
                                        <p:cTn id="205" dur="1000" fill="hold"/>
                                        <p:tgtEl>
                                          <p:spTgt spid="13413"/>
                                        </p:tgtEl>
                                        <p:attrNameLst>
                                          <p:attrName>ppt_x</p:attrName>
                                        </p:attrNameLst>
                                      </p:cBhvr>
                                      <p:tavLst>
                                        <p:tav tm="0">
                                          <p:val>
                                            <p:strVal val="#ppt_x-.2"/>
                                          </p:val>
                                        </p:tav>
                                        <p:tav tm="100000">
                                          <p:val>
                                            <p:strVal val="#ppt_x"/>
                                          </p:val>
                                        </p:tav>
                                      </p:tavLst>
                                    </p:anim>
                                    <p:anim calcmode="lin" valueType="num">
                                      <p:cBhvr>
                                        <p:cTn id="206" dur="1000" fill="hold"/>
                                        <p:tgtEl>
                                          <p:spTgt spid="13413"/>
                                        </p:tgtEl>
                                        <p:attrNameLst>
                                          <p:attrName>ppt_y</p:attrName>
                                        </p:attrNameLst>
                                      </p:cBhvr>
                                      <p:tavLst>
                                        <p:tav tm="0">
                                          <p:val>
                                            <p:strVal val="#ppt_y"/>
                                          </p:val>
                                        </p:tav>
                                        <p:tav tm="100000">
                                          <p:val>
                                            <p:strVal val="#ppt_y"/>
                                          </p:val>
                                        </p:tav>
                                      </p:tavLst>
                                    </p:anim>
                                    <p:animEffect transition="in" filter="fade">
                                      <p:cBhvr>
                                        <p:cTn id="207" dur="1000"/>
                                        <p:tgtEl>
                                          <p:spTgt spid="13413"/>
                                        </p:tgtEl>
                                      </p:cBhvr>
                                    </p:animEffect>
                                  </p:childTnLst>
                                </p:cTn>
                              </p:par>
                            </p:childTnLst>
                          </p:cTn>
                        </p:par>
                        <p:par>
                          <p:cTn id="208" fill="hold">
                            <p:stCondLst>
                              <p:cond delay="1000"/>
                            </p:stCondLst>
                            <p:childTnLst>
                              <p:par>
                                <p:cTn id="209" presetID="54" presetClass="exit" presetSubtype="0" decel="100000" fill="hold" grpId="1" nodeType="afterEffect">
                                  <p:stCondLst>
                                    <p:cond delay="14000"/>
                                  </p:stCondLst>
                                  <p:childTnLst>
                                    <p:anim calcmode="lin" valueType="num">
                                      <p:cBhvr>
                                        <p:cTn id="210" dur="1000"/>
                                        <p:tgtEl>
                                          <p:spTgt spid="13413"/>
                                        </p:tgtEl>
                                        <p:attrNameLst>
                                          <p:attrName>ppt_w</p:attrName>
                                        </p:attrNameLst>
                                      </p:cBhvr>
                                      <p:tavLst>
                                        <p:tav tm="0">
                                          <p:val>
                                            <p:strVal val="ppt_w"/>
                                          </p:val>
                                        </p:tav>
                                        <p:tav tm="100000">
                                          <p:val>
                                            <p:strVal val="ppt_w*0.05"/>
                                          </p:val>
                                        </p:tav>
                                      </p:tavLst>
                                    </p:anim>
                                    <p:anim calcmode="lin" valueType="num">
                                      <p:cBhvr>
                                        <p:cTn id="211" dur="1000"/>
                                        <p:tgtEl>
                                          <p:spTgt spid="13413"/>
                                        </p:tgtEl>
                                        <p:attrNameLst>
                                          <p:attrName>ppt_h</p:attrName>
                                        </p:attrNameLst>
                                      </p:cBhvr>
                                      <p:tavLst>
                                        <p:tav tm="0">
                                          <p:val>
                                            <p:strVal val="ppt_h"/>
                                          </p:val>
                                        </p:tav>
                                        <p:tav tm="100000">
                                          <p:val>
                                            <p:strVal val="ppt_h"/>
                                          </p:val>
                                        </p:tav>
                                      </p:tavLst>
                                    </p:anim>
                                    <p:anim calcmode="lin" valueType="num">
                                      <p:cBhvr>
                                        <p:cTn id="212" dur="1000"/>
                                        <p:tgtEl>
                                          <p:spTgt spid="13413"/>
                                        </p:tgtEl>
                                        <p:attrNameLst>
                                          <p:attrName>ppt_x</p:attrName>
                                        </p:attrNameLst>
                                      </p:cBhvr>
                                      <p:tavLst>
                                        <p:tav tm="0">
                                          <p:val>
                                            <p:strVal val="ppt_x"/>
                                          </p:val>
                                        </p:tav>
                                        <p:tav tm="100000">
                                          <p:val>
                                            <p:strVal val="ppt_x-.2"/>
                                          </p:val>
                                        </p:tav>
                                      </p:tavLst>
                                    </p:anim>
                                    <p:anim calcmode="lin" valueType="num">
                                      <p:cBhvr>
                                        <p:cTn id="213" dur="1000"/>
                                        <p:tgtEl>
                                          <p:spTgt spid="13413"/>
                                        </p:tgtEl>
                                        <p:attrNameLst>
                                          <p:attrName>ppt_y</p:attrName>
                                        </p:attrNameLst>
                                      </p:cBhvr>
                                      <p:tavLst>
                                        <p:tav tm="0">
                                          <p:val>
                                            <p:strVal val="ppt_y"/>
                                          </p:val>
                                        </p:tav>
                                        <p:tav tm="100000">
                                          <p:val>
                                            <p:strVal val="ppt_y"/>
                                          </p:val>
                                        </p:tav>
                                      </p:tavLst>
                                    </p:anim>
                                    <p:animEffect transition="out" filter="fade">
                                      <p:cBhvr>
                                        <p:cTn id="214" dur="1000"/>
                                        <p:tgtEl>
                                          <p:spTgt spid="13413"/>
                                        </p:tgtEl>
                                      </p:cBhvr>
                                    </p:animEffect>
                                    <p:set>
                                      <p:cBhvr>
                                        <p:cTn id="215" dur="1" fill="hold">
                                          <p:stCondLst>
                                            <p:cond delay="999"/>
                                          </p:stCondLst>
                                        </p:cTn>
                                        <p:tgtEl>
                                          <p:spTgt spid="13413"/>
                                        </p:tgtEl>
                                        <p:attrNameLst>
                                          <p:attrName>style.visibility</p:attrName>
                                        </p:attrNameLst>
                                      </p:cBhvr>
                                      <p:to>
                                        <p:strVal val="hidden"/>
                                      </p:to>
                                    </p:set>
                                  </p:childTnLst>
                                </p:cTn>
                              </p:par>
                            </p:childTnLst>
                          </p:cTn>
                        </p:par>
                      </p:childTnLst>
                    </p:cTn>
                  </p:par>
                </p:childTnLst>
              </p:cTn>
              <p:nextCondLst>
                <p:cond evt="onClick" delay="0">
                  <p:tgtEl>
                    <p:spTgt spid="13412"/>
                  </p:tgtEl>
                </p:cond>
              </p:nextCondLst>
            </p:seq>
            <p:seq concurrent="1" nextAc="seek">
              <p:cTn id="216" restart="whenNotActive" fill="hold" evtFilter="cancelBubble" nodeType="interactiveSeq">
                <p:stCondLst>
                  <p:cond evt="onClick" delay="0">
                    <p:tgtEl>
                      <p:spTgt spid="13419"/>
                    </p:tgtEl>
                  </p:cond>
                </p:stCondLst>
                <p:endSync evt="end" delay="0">
                  <p:rtn val="all"/>
                </p:endSync>
                <p:childTnLst>
                  <p:par>
                    <p:cTn id="217" fill="hold">
                      <p:stCondLst>
                        <p:cond delay="0"/>
                      </p:stCondLst>
                      <p:childTnLst>
                        <p:par>
                          <p:cTn id="218" fill="hold">
                            <p:stCondLst>
                              <p:cond delay="0"/>
                            </p:stCondLst>
                            <p:childTnLst>
                              <p:par>
                                <p:cTn id="219" presetID="54" presetClass="entr" presetSubtype="0" accel="100000" fill="hold" nodeType="clickEffect">
                                  <p:stCondLst>
                                    <p:cond delay="0"/>
                                  </p:stCondLst>
                                  <p:childTnLst>
                                    <p:set>
                                      <p:cBhvr>
                                        <p:cTn id="220" dur="1" fill="hold">
                                          <p:stCondLst>
                                            <p:cond delay="0"/>
                                          </p:stCondLst>
                                        </p:cTn>
                                        <p:tgtEl>
                                          <p:spTgt spid="13420"/>
                                        </p:tgtEl>
                                        <p:attrNameLst>
                                          <p:attrName>style.visibility</p:attrName>
                                        </p:attrNameLst>
                                      </p:cBhvr>
                                      <p:to>
                                        <p:strVal val="visible"/>
                                      </p:to>
                                    </p:set>
                                    <p:anim calcmode="lin" valueType="num">
                                      <p:cBhvr>
                                        <p:cTn id="221" dur="1000" fill="hold"/>
                                        <p:tgtEl>
                                          <p:spTgt spid="13420"/>
                                        </p:tgtEl>
                                        <p:attrNameLst>
                                          <p:attrName>ppt_w</p:attrName>
                                        </p:attrNameLst>
                                      </p:cBhvr>
                                      <p:tavLst>
                                        <p:tav tm="0">
                                          <p:val>
                                            <p:strVal val="#ppt_w*0.05"/>
                                          </p:val>
                                        </p:tav>
                                        <p:tav tm="100000">
                                          <p:val>
                                            <p:strVal val="#ppt_w"/>
                                          </p:val>
                                        </p:tav>
                                      </p:tavLst>
                                    </p:anim>
                                    <p:anim calcmode="lin" valueType="num">
                                      <p:cBhvr>
                                        <p:cTn id="222" dur="1000" fill="hold"/>
                                        <p:tgtEl>
                                          <p:spTgt spid="13420"/>
                                        </p:tgtEl>
                                        <p:attrNameLst>
                                          <p:attrName>ppt_h</p:attrName>
                                        </p:attrNameLst>
                                      </p:cBhvr>
                                      <p:tavLst>
                                        <p:tav tm="0">
                                          <p:val>
                                            <p:strVal val="#ppt_h"/>
                                          </p:val>
                                        </p:tav>
                                        <p:tav tm="100000">
                                          <p:val>
                                            <p:strVal val="#ppt_h"/>
                                          </p:val>
                                        </p:tav>
                                      </p:tavLst>
                                    </p:anim>
                                    <p:anim calcmode="lin" valueType="num">
                                      <p:cBhvr>
                                        <p:cTn id="223" dur="1000" fill="hold"/>
                                        <p:tgtEl>
                                          <p:spTgt spid="13420"/>
                                        </p:tgtEl>
                                        <p:attrNameLst>
                                          <p:attrName>ppt_x</p:attrName>
                                        </p:attrNameLst>
                                      </p:cBhvr>
                                      <p:tavLst>
                                        <p:tav tm="0">
                                          <p:val>
                                            <p:strVal val="#ppt_x-.2"/>
                                          </p:val>
                                        </p:tav>
                                        <p:tav tm="100000">
                                          <p:val>
                                            <p:strVal val="#ppt_x"/>
                                          </p:val>
                                        </p:tav>
                                      </p:tavLst>
                                    </p:anim>
                                    <p:anim calcmode="lin" valueType="num">
                                      <p:cBhvr>
                                        <p:cTn id="224" dur="1000" fill="hold"/>
                                        <p:tgtEl>
                                          <p:spTgt spid="13420"/>
                                        </p:tgtEl>
                                        <p:attrNameLst>
                                          <p:attrName>ppt_y</p:attrName>
                                        </p:attrNameLst>
                                      </p:cBhvr>
                                      <p:tavLst>
                                        <p:tav tm="0">
                                          <p:val>
                                            <p:strVal val="#ppt_y"/>
                                          </p:val>
                                        </p:tav>
                                        <p:tav tm="100000">
                                          <p:val>
                                            <p:strVal val="#ppt_y"/>
                                          </p:val>
                                        </p:tav>
                                      </p:tavLst>
                                    </p:anim>
                                    <p:animEffect transition="in" filter="fade">
                                      <p:cBhvr>
                                        <p:cTn id="225" dur="1000"/>
                                        <p:tgtEl>
                                          <p:spTgt spid="13420"/>
                                        </p:tgtEl>
                                      </p:cBhvr>
                                    </p:animEffect>
                                  </p:childTnLst>
                                </p:cTn>
                              </p:par>
                            </p:childTnLst>
                          </p:cTn>
                        </p:par>
                        <p:par>
                          <p:cTn id="226" fill="hold">
                            <p:stCondLst>
                              <p:cond delay="1000"/>
                            </p:stCondLst>
                            <p:childTnLst>
                              <p:par>
                                <p:cTn id="227" presetID="54" presetClass="exit" presetSubtype="0" decel="100000" fill="hold" nodeType="afterEffect">
                                  <p:stCondLst>
                                    <p:cond delay="4000"/>
                                  </p:stCondLst>
                                  <p:childTnLst>
                                    <p:anim calcmode="lin" valueType="num">
                                      <p:cBhvr>
                                        <p:cTn id="228" dur="1000"/>
                                        <p:tgtEl>
                                          <p:spTgt spid="13420"/>
                                        </p:tgtEl>
                                        <p:attrNameLst>
                                          <p:attrName>ppt_w</p:attrName>
                                        </p:attrNameLst>
                                      </p:cBhvr>
                                      <p:tavLst>
                                        <p:tav tm="0">
                                          <p:val>
                                            <p:strVal val="ppt_w"/>
                                          </p:val>
                                        </p:tav>
                                        <p:tav tm="100000">
                                          <p:val>
                                            <p:strVal val="ppt_w*0.05"/>
                                          </p:val>
                                        </p:tav>
                                      </p:tavLst>
                                    </p:anim>
                                    <p:anim calcmode="lin" valueType="num">
                                      <p:cBhvr>
                                        <p:cTn id="229" dur="1000"/>
                                        <p:tgtEl>
                                          <p:spTgt spid="13420"/>
                                        </p:tgtEl>
                                        <p:attrNameLst>
                                          <p:attrName>ppt_h</p:attrName>
                                        </p:attrNameLst>
                                      </p:cBhvr>
                                      <p:tavLst>
                                        <p:tav tm="0">
                                          <p:val>
                                            <p:strVal val="ppt_h"/>
                                          </p:val>
                                        </p:tav>
                                        <p:tav tm="100000">
                                          <p:val>
                                            <p:strVal val="ppt_h"/>
                                          </p:val>
                                        </p:tav>
                                      </p:tavLst>
                                    </p:anim>
                                    <p:anim calcmode="lin" valueType="num">
                                      <p:cBhvr>
                                        <p:cTn id="230" dur="1000"/>
                                        <p:tgtEl>
                                          <p:spTgt spid="13420"/>
                                        </p:tgtEl>
                                        <p:attrNameLst>
                                          <p:attrName>ppt_x</p:attrName>
                                        </p:attrNameLst>
                                      </p:cBhvr>
                                      <p:tavLst>
                                        <p:tav tm="0">
                                          <p:val>
                                            <p:strVal val="ppt_x"/>
                                          </p:val>
                                        </p:tav>
                                        <p:tav tm="100000">
                                          <p:val>
                                            <p:strVal val="ppt_x-.2"/>
                                          </p:val>
                                        </p:tav>
                                      </p:tavLst>
                                    </p:anim>
                                    <p:anim calcmode="lin" valueType="num">
                                      <p:cBhvr>
                                        <p:cTn id="231" dur="1000"/>
                                        <p:tgtEl>
                                          <p:spTgt spid="13420"/>
                                        </p:tgtEl>
                                        <p:attrNameLst>
                                          <p:attrName>ppt_y</p:attrName>
                                        </p:attrNameLst>
                                      </p:cBhvr>
                                      <p:tavLst>
                                        <p:tav tm="0">
                                          <p:val>
                                            <p:strVal val="ppt_y"/>
                                          </p:val>
                                        </p:tav>
                                        <p:tav tm="100000">
                                          <p:val>
                                            <p:strVal val="ppt_y"/>
                                          </p:val>
                                        </p:tav>
                                      </p:tavLst>
                                    </p:anim>
                                    <p:animEffect transition="out" filter="fade">
                                      <p:cBhvr>
                                        <p:cTn id="232" dur="1000"/>
                                        <p:tgtEl>
                                          <p:spTgt spid="13420"/>
                                        </p:tgtEl>
                                      </p:cBhvr>
                                    </p:animEffect>
                                    <p:set>
                                      <p:cBhvr>
                                        <p:cTn id="233" dur="1" fill="hold">
                                          <p:stCondLst>
                                            <p:cond delay="999"/>
                                          </p:stCondLst>
                                        </p:cTn>
                                        <p:tgtEl>
                                          <p:spTgt spid="13420"/>
                                        </p:tgtEl>
                                        <p:attrNameLst>
                                          <p:attrName>style.visibility</p:attrName>
                                        </p:attrNameLst>
                                      </p:cBhvr>
                                      <p:to>
                                        <p:strVal val="hidden"/>
                                      </p:to>
                                    </p:set>
                                  </p:childTnLst>
                                </p:cTn>
                              </p:par>
                            </p:childTnLst>
                          </p:cTn>
                        </p:par>
                      </p:childTnLst>
                    </p:cTn>
                  </p:par>
                </p:childTnLst>
              </p:cTn>
              <p:nextCondLst>
                <p:cond evt="onClick" delay="0">
                  <p:tgtEl>
                    <p:spTgt spid="13419"/>
                  </p:tgtEl>
                </p:cond>
              </p:nextCondLst>
            </p:seq>
          </p:childTnLst>
        </p:cTn>
      </p:par>
    </p:tnLst>
    <p:bldLst>
      <p:bldP spid="13377" grpId="0" animBg="1"/>
      <p:bldP spid="13377" grpId="1" animBg="1"/>
      <p:bldP spid="13378" grpId="0" animBg="1"/>
      <p:bldP spid="13378" grpId="1" animBg="1"/>
      <p:bldP spid="13379" grpId="0" animBg="1"/>
      <p:bldP spid="13379" grpId="1" animBg="1"/>
      <p:bldP spid="13380" grpId="0" animBg="1"/>
      <p:bldP spid="13380" grpId="1" animBg="1"/>
      <p:bldP spid="13381" grpId="0" animBg="1"/>
      <p:bldP spid="13381" grpId="1" animBg="1"/>
      <p:bldP spid="13382" grpId="0" animBg="1"/>
      <p:bldP spid="13382" grpId="1" animBg="1"/>
      <p:bldP spid="13383" grpId="0" animBg="1"/>
      <p:bldP spid="13383" grpId="1" animBg="1"/>
      <p:bldP spid="13384" grpId="0" animBg="1"/>
      <p:bldP spid="13384" grpId="1" animBg="1"/>
      <p:bldP spid="13385" grpId="0" animBg="1"/>
      <p:bldP spid="13385" grpId="1" animBg="1"/>
      <p:bldP spid="13386" grpId="0" animBg="1"/>
      <p:bldP spid="13386" grpId="1" animBg="1"/>
      <p:bldP spid="13387" grpId="0" animBg="1"/>
      <p:bldP spid="13387" grpId="1" animBg="1"/>
      <p:bldP spid="13388" grpId="0" animBg="1"/>
      <p:bldP spid="13388" grpId="1" animBg="1"/>
      <p:bldP spid="13389" grpId="0" animBg="1"/>
      <p:bldP spid="13389" grpId="1" animBg="1"/>
      <p:bldP spid="13413" grpId="0" animBg="1"/>
      <p:bldP spid="13413" grpId="1" animBg="1"/>
      <p:bldP spid="13319" grpId="1"/>
      <p:bldP spid="13320" grpId="0"/>
      <p:bldP spid="13320" grpId="1"/>
      <p:bldP spid="1332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0" y="0"/>
            <a:ext cx="9144000" cy="6858000"/>
          </a:xfrm>
          <a:prstGeom prst="rect">
            <a:avLst/>
          </a:prstGeom>
          <a:solidFill>
            <a:srgbClr val="CCCC00">
              <a:alpha val="75000"/>
            </a:srgbClr>
          </a:solidFill>
          <a:ln w="9525">
            <a:noFill/>
            <a:miter lim="800000"/>
            <a:headEnd/>
            <a:tailEnd/>
          </a:ln>
          <a:effectLst/>
        </p:spPr>
        <p:txBody>
          <a:bodyPr wrap="none" anchor="ctr"/>
          <a:lstStyle/>
          <a:p>
            <a:endParaRPr lang="en-US"/>
          </a:p>
        </p:txBody>
      </p:sp>
      <p:sp>
        <p:nvSpPr>
          <p:cNvPr id="14449" name="Freeform 113"/>
          <p:cNvSpPr>
            <a:spLocks/>
          </p:cNvSpPr>
          <p:nvPr/>
        </p:nvSpPr>
        <p:spPr bwMode="auto">
          <a:xfrm>
            <a:off x="-682625" y="412750"/>
            <a:ext cx="1222375" cy="4492625"/>
          </a:xfrm>
          <a:custGeom>
            <a:avLst/>
            <a:gdLst/>
            <a:ahLst/>
            <a:cxnLst>
              <a:cxn ang="0">
                <a:pos x="137" y="313"/>
              </a:cxn>
              <a:cxn ang="0">
                <a:pos x="617" y="986"/>
              </a:cxn>
              <a:cxn ang="0">
                <a:pos x="762" y="1852"/>
              </a:cxn>
              <a:cxn ang="0">
                <a:pos x="569" y="2285"/>
              </a:cxn>
              <a:cxn ang="0">
                <a:pos x="377" y="2477"/>
              </a:cxn>
              <a:cxn ang="0">
                <a:pos x="40" y="2477"/>
              </a:cxn>
              <a:cxn ang="0">
                <a:pos x="137" y="361"/>
              </a:cxn>
              <a:cxn ang="0">
                <a:pos x="137" y="313"/>
              </a:cxn>
            </a:cxnLst>
            <a:rect l="0" t="0" r="r" b="b"/>
            <a:pathLst>
              <a:path w="770" h="2830">
                <a:moveTo>
                  <a:pt x="137" y="313"/>
                </a:moveTo>
                <a:cubicBezTo>
                  <a:pt x="217" y="417"/>
                  <a:pt x="513" y="730"/>
                  <a:pt x="617" y="986"/>
                </a:cubicBezTo>
                <a:cubicBezTo>
                  <a:pt x="721" y="1242"/>
                  <a:pt x="770" y="1636"/>
                  <a:pt x="762" y="1852"/>
                </a:cubicBezTo>
                <a:cubicBezTo>
                  <a:pt x="754" y="2068"/>
                  <a:pt x="633" y="2181"/>
                  <a:pt x="569" y="2285"/>
                </a:cubicBezTo>
                <a:cubicBezTo>
                  <a:pt x="505" y="2389"/>
                  <a:pt x="465" y="2445"/>
                  <a:pt x="377" y="2477"/>
                </a:cubicBezTo>
                <a:cubicBezTo>
                  <a:pt x="289" y="2509"/>
                  <a:pt x="80" y="2830"/>
                  <a:pt x="40" y="2477"/>
                </a:cubicBezTo>
                <a:cubicBezTo>
                  <a:pt x="0" y="2124"/>
                  <a:pt x="121" y="722"/>
                  <a:pt x="137" y="361"/>
                </a:cubicBezTo>
                <a:cubicBezTo>
                  <a:pt x="153" y="0"/>
                  <a:pt x="57" y="209"/>
                  <a:pt x="137" y="313"/>
                </a:cubicBezTo>
                <a:close/>
              </a:path>
            </a:pathLst>
          </a:custGeom>
          <a:solidFill>
            <a:srgbClr val="CCCC00">
              <a:alpha val="39999"/>
            </a:srgbClr>
          </a:solidFill>
          <a:ln w="12700" cap="flat">
            <a:solidFill>
              <a:schemeClr val="tx1"/>
            </a:solidFill>
            <a:prstDash val="dash"/>
            <a:round/>
            <a:headEnd/>
            <a:tailEnd/>
          </a:ln>
          <a:effectLst/>
        </p:spPr>
        <p:txBody>
          <a:bodyPr/>
          <a:lstStyle/>
          <a:p>
            <a:endParaRPr lang="en-US"/>
          </a:p>
        </p:txBody>
      </p:sp>
      <p:sp>
        <p:nvSpPr>
          <p:cNvPr id="14450" name="Freeform 114"/>
          <p:cNvSpPr>
            <a:spLocks/>
          </p:cNvSpPr>
          <p:nvPr/>
        </p:nvSpPr>
        <p:spPr bwMode="auto">
          <a:xfrm>
            <a:off x="614363" y="-298450"/>
            <a:ext cx="6400800" cy="1857375"/>
          </a:xfrm>
          <a:custGeom>
            <a:avLst/>
            <a:gdLst/>
            <a:ahLst/>
            <a:cxnLst>
              <a:cxn ang="0">
                <a:pos x="3781" y="44"/>
              </a:cxn>
              <a:cxn ang="0">
                <a:pos x="425" y="88"/>
              </a:cxn>
              <a:cxn ang="0">
                <a:pos x="1229" y="572"/>
              </a:cxn>
              <a:cxn ang="0">
                <a:pos x="1772" y="1002"/>
              </a:cxn>
              <a:cxn ang="0">
                <a:pos x="2060" y="1002"/>
              </a:cxn>
              <a:cxn ang="0">
                <a:pos x="2253" y="1146"/>
              </a:cxn>
              <a:cxn ang="0">
                <a:pos x="2637" y="1146"/>
              </a:cxn>
              <a:cxn ang="0">
                <a:pos x="2878" y="1050"/>
              </a:cxn>
              <a:cxn ang="0">
                <a:pos x="3118" y="1002"/>
              </a:cxn>
              <a:cxn ang="0">
                <a:pos x="3389" y="924"/>
              </a:cxn>
              <a:cxn ang="0">
                <a:pos x="3589" y="916"/>
              </a:cxn>
              <a:cxn ang="0">
                <a:pos x="3791" y="809"/>
              </a:cxn>
              <a:cxn ang="0">
                <a:pos x="4032" y="184"/>
              </a:cxn>
              <a:cxn ang="0">
                <a:pos x="3791" y="40"/>
              </a:cxn>
            </a:cxnLst>
            <a:rect l="0" t="0" r="r" b="b"/>
            <a:pathLst>
              <a:path w="4032" h="1170">
                <a:moveTo>
                  <a:pt x="3781" y="44"/>
                </a:moveTo>
                <a:cubicBezTo>
                  <a:pt x="3223" y="51"/>
                  <a:pt x="850" y="0"/>
                  <a:pt x="425" y="88"/>
                </a:cubicBezTo>
                <a:cubicBezTo>
                  <a:pt x="0" y="176"/>
                  <a:pt x="1005" y="420"/>
                  <a:pt x="1229" y="572"/>
                </a:cubicBezTo>
                <a:cubicBezTo>
                  <a:pt x="1453" y="724"/>
                  <a:pt x="1634" y="930"/>
                  <a:pt x="1772" y="1002"/>
                </a:cubicBezTo>
                <a:cubicBezTo>
                  <a:pt x="1910" y="1074"/>
                  <a:pt x="1980" y="978"/>
                  <a:pt x="2060" y="1002"/>
                </a:cubicBezTo>
                <a:cubicBezTo>
                  <a:pt x="2140" y="1026"/>
                  <a:pt x="2157" y="1122"/>
                  <a:pt x="2253" y="1146"/>
                </a:cubicBezTo>
                <a:cubicBezTo>
                  <a:pt x="2349" y="1170"/>
                  <a:pt x="2533" y="1162"/>
                  <a:pt x="2637" y="1146"/>
                </a:cubicBezTo>
                <a:cubicBezTo>
                  <a:pt x="2741" y="1130"/>
                  <a:pt x="2798" y="1074"/>
                  <a:pt x="2878" y="1050"/>
                </a:cubicBezTo>
                <a:cubicBezTo>
                  <a:pt x="2958" y="1026"/>
                  <a:pt x="3033" y="1023"/>
                  <a:pt x="3118" y="1002"/>
                </a:cubicBezTo>
                <a:cubicBezTo>
                  <a:pt x="3203" y="981"/>
                  <a:pt x="3311" y="938"/>
                  <a:pt x="3389" y="924"/>
                </a:cubicBezTo>
                <a:cubicBezTo>
                  <a:pt x="3467" y="910"/>
                  <a:pt x="3522" y="935"/>
                  <a:pt x="3589" y="916"/>
                </a:cubicBezTo>
                <a:cubicBezTo>
                  <a:pt x="3656" y="897"/>
                  <a:pt x="3717" y="931"/>
                  <a:pt x="3791" y="809"/>
                </a:cubicBezTo>
                <a:cubicBezTo>
                  <a:pt x="3865" y="687"/>
                  <a:pt x="4032" y="312"/>
                  <a:pt x="4032" y="184"/>
                </a:cubicBezTo>
                <a:cubicBezTo>
                  <a:pt x="4032" y="56"/>
                  <a:pt x="3831" y="64"/>
                  <a:pt x="3791" y="40"/>
                </a:cubicBezTo>
              </a:path>
            </a:pathLst>
          </a:custGeom>
          <a:solidFill>
            <a:srgbClr val="CCCC00">
              <a:alpha val="39999"/>
            </a:srgbClr>
          </a:solidFill>
          <a:ln w="12700" cap="flat">
            <a:solidFill>
              <a:schemeClr val="tx1"/>
            </a:solidFill>
            <a:prstDash val="dash"/>
            <a:round/>
            <a:headEnd/>
            <a:tailEnd/>
          </a:ln>
          <a:effectLst/>
        </p:spPr>
        <p:txBody>
          <a:bodyPr/>
          <a:lstStyle/>
          <a:p>
            <a:endParaRPr lang="en-US"/>
          </a:p>
        </p:txBody>
      </p:sp>
      <p:sp>
        <p:nvSpPr>
          <p:cNvPr id="14418" name="Rectangle 82"/>
          <p:cNvSpPr>
            <a:spLocks noChangeArrowheads="1"/>
          </p:cNvSpPr>
          <p:nvPr/>
        </p:nvSpPr>
        <p:spPr bwMode="auto">
          <a:xfrm>
            <a:off x="0" y="0"/>
            <a:ext cx="9144000" cy="663575"/>
          </a:xfrm>
          <a:prstGeom prst="rect">
            <a:avLst/>
          </a:prstGeom>
          <a:solidFill>
            <a:srgbClr val="CCCC00"/>
          </a:solidFill>
          <a:ln w="9525">
            <a:noFill/>
            <a:miter lim="800000"/>
            <a:headEnd/>
            <a:tailEnd/>
          </a:ln>
          <a:effectLst/>
        </p:spPr>
        <p:txBody>
          <a:bodyPr wrap="none" anchor="ctr"/>
          <a:lstStyle/>
          <a:p>
            <a:endParaRPr lang="en-US"/>
          </a:p>
        </p:txBody>
      </p:sp>
      <p:sp>
        <p:nvSpPr>
          <p:cNvPr id="14341" name="Text Box 5"/>
          <p:cNvSpPr txBox="1">
            <a:spLocks noChangeArrowheads="1"/>
          </p:cNvSpPr>
          <p:nvPr/>
        </p:nvSpPr>
        <p:spPr bwMode="auto">
          <a:xfrm>
            <a:off x="0" y="0"/>
            <a:ext cx="9144000" cy="687388"/>
          </a:xfrm>
          <a:prstGeom prst="rect">
            <a:avLst/>
          </a:prstGeom>
          <a:noFill/>
          <a:ln w="9525">
            <a:noFill/>
            <a:miter lim="800000"/>
            <a:headEnd/>
            <a:tailEnd/>
          </a:ln>
          <a:effectLst/>
        </p:spPr>
        <p:txBody>
          <a:bodyPr>
            <a:spAutoFit/>
          </a:bodyPr>
          <a:lstStyle/>
          <a:p>
            <a:pPr algn="just">
              <a:spcBef>
                <a:spcPct val="50000"/>
              </a:spcBef>
            </a:pPr>
            <a:r>
              <a:rPr lang="en-US" sz="1300">
                <a:latin typeface="Franklin Gothic Demi" pitchFamily="34" charset="0"/>
              </a:rPr>
              <a:t>Some Persians drown after unknowingly running into marshland. The remaining Persian units are pounded by the Athenian hoplites on the beaches, where they suffer the majority of their casualties. Although the Persians escape by sea, the Athenians capture seven of their ships.</a:t>
            </a:r>
          </a:p>
        </p:txBody>
      </p:sp>
      <p:sp>
        <p:nvSpPr>
          <p:cNvPr id="14342" name="Text Box 6"/>
          <p:cNvSpPr txBox="1">
            <a:spLocks noChangeArrowheads="1"/>
          </p:cNvSpPr>
          <p:nvPr/>
        </p:nvSpPr>
        <p:spPr bwMode="auto">
          <a:xfrm>
            <a:off x="0" y="0"/>
            <a:ext cx="9144000" cy="687388"/>
          </a:xfrm>
          <a:prstGeom prst="rect">
            <a:avLst/>
          </a:prstGeom>
          <a:noFill/>
          <a:ln w="9525">
            <a:noFill/>
            <a:miter lim="800000"/>
            <a:headEnd/>
            <a:tailEnd/>
          </a:ln>
          <a:effectLst/>
        </p:spPr>
        <p:txBody>
          <a:bodyPr>
            <a:spAutoFit/>
          </a:bodyPr>
          <a:lstStyle/>
          <a:p>
            <a:pPr algn="just">
              <a:spcBef>
                <a:spcPct val="50000"/>
              </a:spcBef>
            </a:pPr>
            <a:r>
              <a:rPr lang="en-US" sz="1300">
                <a:latin typeface="Franklin Gothic Demi" pitchFamily="34" charset="0"/>
              </a:rPr>
              <a:t>Not surprisingly, the greater weight of Miltiades’ wings push back those of the lightly armoured Persians while Datis’ Immortals push back the thinly manned Athenian center. Meanwhile, the Persian cavalry is only now ready to partake in the battle.</a:t>
            </a:r>
          </a:p>
        </p:txBody>
      </p:sp>
      <p:sp>
        <p:nvSpPr>
          <p:cNvPr id="14343" name="Text Box 7"/>
          <p:cNvSpPr txBox="1">
            <a:spLocks noChangeArrowheads="1"/>
          </p:cNvSpPr>
          <p:nvPr/>
        </p:nvSpPr>
        <p:spPr bwMode="auto">
          <a:xfrm>
            <a:off x="0" y="0"/>
            <a:ext cx="9144000" cy="687388"/>
          </a:xfrm>
          <a:prstGeom prst="rect">
            <a:avLst/>
          </a:prstGeom>
          <a:noFill/>
          <a:ln w="9525">
            <a:noFill/>
            <a:miter lim="800000"/>
            <a:headEnd/>
            <a:tailEnd/>
          </a:ln>
          <a:effectLst/>
        </p:spPr>
        <p:txBody>
          <a:bodyPr>
            <a:spAutoFit/>
          </a:bodyPr>
          <a:lstStyle/>
          <a:p>
            <a:pPr algn="just">
              <a:spcBef>
                <a:spcPct val="50000"/>
              </a:spcBef>
            </a:pPr>
            <a:r>
              <a:rPr lang="en-US" sz="1300">
                <a:latin typeface="Franklin Gothic Demi" pitchFamily="34" charset="0"/>
              </a:rPr>
              <a:t>Sensing the danger to his centre, Miltiades orders it to hang back. Datis however does not sense the danger to his wings. Just as the Athenian center appears to break, the Persian wings are soundly defeated and retreat in disarray. The Athenian wings surround the Persian centre and begin to attack its flanks.</a:t>
            </a:r>
          </a:p>
        </p:txBody>
      </p:sp>
      <p:sp>
        <p:nvSpPr>
          <p:cNvPr id="14344" name="Text Box 8"/>
          <p:cNvSpPr txBox="1">
            <a:spLocks noChangeArrowheads="1"/>
          </p:cNvSpPr>
          <p:nvPr/>
        </p:nvSpPr>
        <p:spPr bwMode="auto">
          <a:xfrm>
            <a:off x="0" y="0"/>
            <a:ext cx="9144000" cy="687388"/>
          </a:xfrm>
          <a:prstGeom prst="rect">
            <a:avLst/>
          </a:prstGeom>
          <a:noFill/>
          <a:ln w="9525">
            <a:noFill/>
            <a:miter lim="800000"/>
            <a:headEnd/>
            <a:tailEnd/>
          </a:ln>
          <a:effectLst/>
        </p:spPr>
        <p:txBody>
          <a:bodyPr>
            <a:spAutoFit/>
          </a:bodyPr>
          <a:lstStyle/>
          <a:p>
            <a:pPr algn="just">
              <a:spcBef>
                <a:spcPct val="50000"/>
              </a:spcBef>
            </a:pPr>
            <a:r>
              <a:rPr lang="en-US" sz="1300">
                <a:latin typeface="Franklin Gothic Demi" pitchFamily="34" charset="0"/>
              </a:rPr>
              <a:t>The Persians are still numerically superior so Miltiades leaves a passage of retreat, knowing a desperate enemy fights its hardest. The Persian center, besieged on three sides, panics and retreats in disarray along with the wings. The Persian cavalry counterattacks before being swept away, but this does allow Datis to organize a rearguard.</a:t>
            </a:r>
          </a:p>
        </p:txBody>
      </p:sp>
      <p:sp>
        <p:nvSpPr>
          <p:cNvPr id="14345" name="Freeform 9"/>
          <p:cNvSpPr>
            <a:spLocks/>
          </p:cNvSpPr>
          <p:nvPr/>
        </p:nvSpPr>
        <p:spPr bwMode="auto">
          <a:xfrm>
            <a:off x="152400" y="5395913"/>
            <a:ext cx="9042400" cy="1462087"/>
          </a:xfrm>
          <a:custGeom>
            <a:avLst/>
            <a:gdLst/>
            <a:ahLst/>
            <a:cxnLst>
              <a:cxn ang="0">
                <a:pos x="24" y="921"/>
              </a:cxn>
              <a:cxn ang="0">
                <a:pos x="88" y="777"/>
              </a:cxn>
              <a:cxn ang="0">
                <a:pos x="128" y="722"/>
              </a:cxn>
              <a:cxn ang="0">
                <a:pos x="240" y="658"/>
              </a:cxn>
              <a:cxn ang="0">
                <a:pos x="280" y="594"/>
              </a:cxn>
              <a:cxn ang="0">
                <a:pos x="288" y="570"/>
              </a:cxn>
              <a:cxn ang="0">
                <a:pos x="408" y="522"/>
              </a:cxn>
              <a:cxn ang="0">
                <a:pos x="424" y="466"/>
              </a:cxn>
              <a:cxn ang="0">
                <a:pos x="520" y="418"/>
              </a:cxn>
              <a:cxn ang="0">
                <a:pos x="608" y="354"/>
              </a:cxn>
              <a:cxn ang="0">
                <a:pos x="960" y="307"/>
              </a:cxn>
              <a:cxn ang="0">
                <a:pos x="952" y="283"/>
              </a:cxn>
              <a:cxn ang="0">
                <a:pos x="976" y="275"/>
              </a:cxn>
              <a:cxn ang="0">
                <a:pos x="1112" y="283"/>
              </a:cxn>
              <a:cxn ang="0">
                <a:pos x="1336" y="307"/>
              </a:cxn>
              <a:cxn ang="0">
                <a:pos x="1416" y="346"/>
              </a:cxn>
              <a:cxn ang="0">
                <a:pos x="1464" y="362"/>
              </a:cxn>
              <a:cxn ang="0">
                <a:pos x="2376" y="315"/>
              </a:cxn>
              <a:cxn ang="0">
                <a:pos x="2544" y="259"/>
              </a:cxn>
              <a:cxn ang="0">
                <a:pos x="2640" y="243"/>
              </a:cxn>
              <a:cxn ang="0">
                <a:pos x="3088" y="251"/>
              </a:cxn>
              <a:cxn ang="0">
                <a:pos x="3224" y="259"/>
              </a:cxn>
              <a:cxn ang="0">
                <a:pos x="3272" y="291"/>
              </a:cxn>
              <a:cxn ang="0">
                <a:pos x="3352" y="315"/>
              </a:cxn>
              <a:cxn ang="0">
                <a:pos x="3696" y="307"/>
              </a:cxn>
              <a:cxn ang="0">
                <a:pos x="3840" y="259"/>
              </a:cxn>
              <a:cxn ang="0">
                <a:pos x="4128" y="251"/>
              </a:cxn>
              <a:cxn ang="0">
                <a:pos x="4208" y="243"/>
              </a:cxn>
              <a:cxn ang="0">
                <a:pos x="4256" y="227"/>
              </a:cxn>
              <a:cxn ang="0">
                <a:pos x="4280" y="219"/>
              </a:cxn>
              <a:cxn ang="0">
                <a:pos x="4520" y="235"/>
              </a:cxn>
              <a:cxn ang="0">
                <a:pos x="4544" y="251"/>
              </a:cxn>
              <a:cxn ang="0">
                <a:pos x="4672" y="267"/>
              </a:cxn>
              <a:cxn ang="0">
                <a:pos x="4840" y="313"/>
              </a:cxn>
              <a:cxn ang="0">
                <a:pos x="5136" y="337"/>
              </a:cxn>
              <a:cxn ang="0">
                <a:pos x="5176" y="377"/>
              </a:cxn>
              <a:cxn ang="0">
                <a:pos x="5184" y="369"/>
              </a:cxn>
              <a:cxn ang="0">
                <a:pos x="5288" y="386"/>
              </a:cxn>
              <a:cxn ang="0">
                <a:pos x="5408" y="321"/>
              </a:cxn>
              <a:cxn ang="0">
                <a:pos x="5528" y="187"/>
              </a:cxn>
              <a:cxn ang="0">
                <a:pos x="5696" y="65"/>
              </a:cxn>
              <a:cxn ang="0">
                <a:pos x="5688" y="578"/>
              </a:cxn>
              <a:cxn ang="0">
                <a:pos x="5688" y="641"/>
              </a:cxn>
              <a:cxn ang="0">
                <a:pos x="5696" y="913"/>
              </a:cxn>
              <a:cxn ang="0">
                <a:pos x="4584" y="913"/>
              </a:cxn>
              <a:cxn ang="0">
                <a:pos x="24" y="921"/>
              </a:cxn>
            </a:cxnLst>
            <a:rect l="0" t="0" r="r" b="b"/>
            <a:pathLst>
              <a:path w="5696" h="921">
                <a:moveTo>
                  <a:pt x="24" y="921"/>
                </a:moveTo>
                <a:cubicBezTo>
                  <a:pt x="33" y="770"/>
                  <a:pt x="0" y="806"/>
                  <a:pt x="88" y="777"/>
                </a:cubicBezTo>
                <a:cubicBezTo>
                  <a:pt x="107" y="722"/>
                  <a:pt x="88" y="734"/>
                  <a:pt x="128" y="722"/>
                </a:cubicBezTo>
                <a:cubicBezTo>
                  <a:pt x="156" y="680"/>
                  <a:pt x="198" y="686"/>
                  <a:pt x="240" y="658"/>
                </a:cubicBezTo>
                <a:cubicBezTo>
                  <a:pt x="259" y="601"/>
                  <a:pt x="242" y="619"/>
                  <a:pt x="280" y="594"/>
                </a:cubicBezTo>
                <a:cubicBezTo>
                  <a:pt x="283" y="586"/>
                  <a:pt x="281" y="575"/>
                  <a:pt x="288" y="570"/>
                </a:cubicBezTo>
                <a:cubicBezTo>
                  <a:pt x="319" y="548"/>
                  <a:pt x="371" y="546"/>
                  <a:pt x="408" y="522"/>
                </a:cubicBezTo>
                <a:cubicBezTo>
                  <a:pt x="409" y="520"/>
                  <a:pt x="420" y="471"/>
                  <a:pt x="424" y="466"/>
                </a:cubicBezTo>
                <a:cubicBezTo>
                  <a:pt x="445" y="440"/>
                  <a:pt x="491" y="437"/>
                  <a:pt x="520" y="418"/>
                </a:cubicBezTo>
                <a:cubicBezTo>
                  <a:pt x="561" y="357"/>
                  <a:pt x="542" y="371"/>
                  <a:pt x="608" y="354"/>
                </a:cubicBezTo>
                <a:cubicBezTo>
                  <a:pt x="682" y="244"/>
                  <a:pt x="822" y="311"/>
                  <a:pt x="960" y="307"/>
                </a:cubicBezTo>
                <a:cubicBezTo>
                  <a:pt x="957" y="299"/>
                  <a:pt x="948" y="291"/>
                  <a:pt x="952" y="283"/>
                </a:cubicBezTo>
                <a:cubicBezTo>
                  <a:pt x="956" y="275"/>
                  <a:pt x="968" y="275"/>
                  <a:pt x="976" y="275"/>
                </a:cubicBezTo>
                <a:cubicBezTo>
                  <a:pt x="1021" y="275"/>
                  <a:pt x="1067" y="280"/>
                  <a:pt x="1112" y="283"/>
                </a:cubicBezTo>
                <a:cubicBezTo>
                  <a:pt x="1184" y="307"/>
                  <a:pt x="1263" y="286"/>
                  <a:pt x="1336" y="307"/>
                </a:cubicBezTo>
                <a:cubicBezTo>
                  <a:pt x="1366" y="316"/>
                  <a:pt x="1388" y="335"/>
                  <a:pt x="1416" y="346"/>
                </a:cubicBezTo>
                <a:cubicBezTo>
                  <a:pt x="1431" y="353"/>
                  <a:pt x="1464" y="362"/>
                  <a:pt x="1464" y="362"/>
                </a:cubicBezTo>
                <a:cubicBezTo>
                  <a:pt x="2827" y="345"/>
                  <a:pt x="1550" y="337"/>
                  <a:pt x="2376" y="315"/>
                </a:cubicBezTo>
                <a:cubicBezTo>
                  <a:pt x="2432" y="296"/>
                  <a:pt x="2488" y="278"/>
                  <a:pt x="2544" y="259"/>
                </a:cubicBezTo>
                <a:cubicBezTo>
                  <a:pt x="2575" y="249"/>
                  <a:pt x="2640" y="243"/>
                  <a:pt x="2640" y="243"/>
                </a:cubicBezTo>
                <a:cubicBezTo>
                  <a:pt x="2789" y="246"/>
                  <a:pt x="2939" y="247"/>
                  <a:pt x="3088" y="251"/>
                </a:cubicBezTo>
                <a:cubicBezTo>
                  <a:pt x="3133" y="252"/>
                  <a:pt x="3180" y="249"/>
                  <a:pt x="3224" y="259"/>
                </a:cubicBezTo>
                <a:cubicBezTo>
                  <a:pt x="3243" y="263"/>
                  <a:pt x="3256" y="280"/>
                  <a:pt x="3272" y="291"/>
                </a:cubicBezTo>
                <a:cubicBezTo>
                  <a:pt x="3293" y="305"/>
                  <a:pt x="3328" y="307"/>
                  <a:pt x="3352" y="315"/>
                </a:cubicBezTo>
                <a:cubicBezTo>
                  <a:pt x="3467" y="312"/>
                  <a:pt x="3582" y="314"/>
                  <a:pt x="3696" y="307"/>
                </a:cubicBezTo>
                <a:cubicBezTo>
                  <a:pt x="3744" y="304"/>
                  <a:pt x="3792" y="260"/>
                  <a:pt x="3840" y="259"/>
                </a:cubicBezTo>
                <a:cubicBezTo>
                  <a:pt x="3936" y="256"/>
                  <a:pt x="4032" y="254"/>
                  <a:pt x="4128" y="251"/>
                </a:cubicBezTo>
                <a:cubicBezTo>
                  <a:pt x="4155" y="248"/>
                  <a:pt x="4182" y="248"/>
                  <a:pt x="4208" y="243"/>
                </a:cubicBezTo>
                <a:cubicBezTo>
                  <a:pt x="4225" y="240"/>
                  <a:pt x="4240" y="232"/>
                  <a:pt x="4256" y="227"/>
                </a:cubicBezTo>
                <a:cubicBezTo>
                  <a:pt x="4264" y="224"/>
                  <a:pt x="4280" y="219"/>
                  <a:pt x="4280" y="219"/>
                </a:cubicBezTo>
                <a:cubicBezTo>
                  <a:pt x="4360" y="223"/>
                  <a:pt x="4442" y="216"/>
                  <a:pt x="4520" y="235"/>
                </a:cubicBezTo>
                <a:cubicBezTo>
                  <a:pt x="4529" y="237"/>
                  <a:pt x="4535" y="247"/>
                  <a:pt x="4544" y="251"/>
                </a:cubicBezTo>
                <a:cubicBezTo>
                  <a:pt x="4579" y="268"/>
                  <a:pt x="4652" y="265"/>
                  <a:pt x="4672" y="267"/>
                </a:cubicBezTo>
                <a:cubicBezTo>
                  <a:pt x="4752" y="287"/>
                  <a:pt x="4798" y="271"/>
                  <a:pt x="4840" y="313"/>
                </a:cubicBezTo>
                <a:cubicBezTo>
                  <a:pt x="4854" y="327"/>
                  <a:pt x="5120" y="326"/>
                  <a:pt x="5136" y="337"/>
                </a:cubicBezTo>
                <a:cubicBezTo>
                  <a:pt x="5160" y="352"/>
                  <a:pt x="5150" y="373"/>
                  <a:pt x="5176" y="377"/>
                </a:cubicBezTo>
                <a:cubicBezTo>
                  <a:pt x="5257" y="404"/>
                  <a:pt x="5096" y="363"/>
                  <a:pt x="5184" y="369"/>
                </a:cubicBezTo>
                <a:cubicBezTo>
                  <a:pt x="5248" y="366"/>
                  <a:pt x="5226" y="401"/>
                  <a:pt x="5288" y="386"/>
                </a:cubicBezTo>
                <a:cubicBezTo>
                  <a:pt x="5310" y="381"/>
                  <a:pt x="5408" y="321"/>
                  <a:pt x="5408" y="321"/>
                </a:cubicBezTo>
                <a:cubicBezTo>
                  <a:pt x="5438" y="231"/>
                  <a:pt x="5457" y="234"/>
                  <a:pt x="5528" y="187"/>
                </a:cubicBezTo>
                <a:cubicBezTo>
                  <a:pt x="5579" y="153"/>
                  <a:pt x="5669" y="0"/>
                  <a:pt x="5696" y="65"/>
                </a:cubicBezTo>
                <a:lnTo>
                  <a:pt x="5688" y="578"/>
                </a:lnTo>
                <a:lnTo>
                  <a:pt x="5688" y="641"/>
                </a:lnTo>
                <a:lnTo>
                  <a:pt x="5696" y="913"/>
                </a:lnTo>
                <a:lnTo>
                  <a:pt x="4584" y="913"/>
                </a:lnTo>
                <a:lnTo>
                  <a:pt x="24" y="921"/>
                </a:lnTo>
                <a:close/>
              </a:path>
            </a:pathLst>
          </a:custGeom>
          <a:solidFill>
            <a:srgbClr val="99CCFF"/>
          </a:solidFill>
          <a:ln w="38100">
            <a:noFill/>
            <a:round/>
            <a:headEnd/>
            <a:tailEnd/>
          </a:ln>
          <a:effectLst/>
        </p:spPr>
        <p:txBody>
          <a:bodyPr/>
          <a:lstStyle/>
          <a:p>
            <a:endParaRPr lang="en-US"/>
          </a:p>
        </p:txBody>
      </p:sp>
      <p:sp>
        <p:nvSpPr>
          <p:cNvPr id="14348" name="Freeform 12"/>
          <p:cNvSpPr>
            <a:spLocks/>
          </p:cNvSpPr>
          <p:nvPr/>
        </p:nvSpPr>
        <p:spPr bwMode="auto">
          <a:xfrm>
            <a:off x="1257300" y="711200"/>
            <a:ext cx="673100" cy="5156200"/>
          </a:xfrm>
          <a:custGeom>
            <a:avLst/>
            <a:gdLst/>
            <a:ahLst/>
            <a:cxnLst>
              <a:cxn ang="0">
                <a:pos x="272" y="3248"/>
              </a:cxn>
              <a:cxn ang="0">
                <a:pos x="400" y="2200"/>
              </a:cxn>
              <a:cxn ang="0">
                <a:pos x="128" y="1848"/>
              </a:cxn>
              <a:cxn ang="0">
                <a:pos x="160" y="984"/>
              </a:cxn>
              <a:cxn ang="0">
                <a:pos x="0" y="0"/>
              </a:cxn>
            </a:cxnLst>
            <a:rect l="0" t="0" r="r" b="b"/>
            <a:pathLst>
              <a:path w="424" h="3248">
                <a:moveTo>
                  <a:pt x="272" y="3248"/>
                </a:moveTo>
                <a:cubicBezTo>
                  <a:pt x="293" y="3073"/>
                  <a:pt x="424" y="2433"/>
                  <a:pt x="400" y="2200"/>
                </a:cubicBezTo>
                <a:cubicBezTo>
                  <a:pt x="376" y="1967"/>
                  <a:pt x="168" y="2051"/>
                  <a:pt x="128" y="1848"/>
                </a:cubicBezTo>
                <a:cubicBezTo>
                  <a:pt x="88" y="1645"/>
                  <a:pt x="181" y="1292"/>
                  <a:pt x="160" y="984"/>
                </a:cubicBezTo>
                <a:cubicBezTo>
                  <a:pt x="139" y="676"/>
                  <a:pt x="33" y="205"/>
                  <a:pt x="0" y="0"/>
                </a:cubicBezTo>
              </a:path>
            </a:pathLst>
          </a:custGeom>
          <a:noFill/>
          <a:ln w="38100">
            <a:solidFill>
              <a:srgbClr val="3366FF"/>
            </a:solidFill>
            <a:round/>
            <a:headEnd/>
            <a:tailEnd/>
          </a:ln>
          <a:effectLst/>
        </p:spPr>
        <p:txBody>
          <a:bodyPr/>
          <a:lstStyle/>
          <a:p>
            <a:endParaRPr lang="en-US"/>
          </a:p>
        </p:txBody>
      </p:sp>
      <p:sp>
        <p:nvSpPr>
          <p:cNvPr id="14349" name="Freeform 13"/>
          <p:cNvSpPr>
            <a:spLocks/>
          </p:cNvSpPr>
          <p:nvPr/>
        </p:nvSpPr>
        <p:spPr bwMode="auto">
          <a:xfrm>
            <a:off x="6851650" y="588963"/>
            <a:ext cx="539750" cy="5130800"/>
          </a:xfrm>
          <a:custGeom>
            <a:avLst/>
            <a:gdLst/>
            <a:ahLst/>
            <a:cxnLst>
              <a:cxn ang="0">
                <a:pos x="176" y="3232"/>
              </a:cxn>
              <a:cxn ang="0">
                <a:pos x="151" y="2411"/>
              </a:cxn>
              <a:cxn ang="0">
                <a:pos x="224" y="1960"/>
              </a:cxn>
              <a:cxn ang="0">
                <a:pos x="328" y="1736"/>
              </a:cxn>
              <a:cxn ang="0">
                <a:pos x="296" y="1536"/>
              </a:cxn>
              <a:cxn ang="0">
                <a:pos x="188" y="1157"/>
              </a:cxn>
              <a:cxn ang="0">
                <a:pos x="132" y="885"/>
              </a:cxn>
              <a:cxn ang="0">
                <a:pos x="164" y="677"/>
              </a:cxn>
              <a:cxn ang="0">
                <a:pos x="36" y="429"/>
              </a:cxn>
              <a:cxn ang="0">
                <a:pos x="4" y="61"/>
              </a:cxn>
              <a:cxn ang="0">
                <a:pos x="12" y="61"/>
              </a:cxn>
            </a:cxnLst>
            <a:rect l="0" t="0" r="r" b="b"/>
            <a:pathLst>
              <a:path w="340" h="3232">
                <a:moveTo>
                  <a:pt x="176" y="3232"/>
                </a:moveTo>
                <a:cubicBezTo>
                  <a:pt x="172" y="3094"/>
                  <a:pt x="143" y="2623"/>
                  <a:pt x="151" y="2411"/>
                </a:cubicBezTo>
                <a:cubicBezTo>
                  <a:pt x="159" y="2199"/>
                  <a:pt x="195" y="2072"/>
                  <a:pt x="224" y="1960"/>
                </a:cubicBezTo>
                <a:cubicBezTo>
                  <a:pt x="253" y="1848"/>
                  <a:pt x="316" y="1807"/>
                  <a:pt x="328" y="1736"/>
                </a:cubicBezTo>
                <a:cubicBezTo>
                  <a:pt x="340" y="1665"/>
                  <a:pt x="319" y="1632"/>
                  <a:pt x="296" y="1536"/>
                </a:cubicBezTo>
                <a:cubicBezTo>
                  <a:pt x="273" y="1440"/>
                  <a:pt x="215" y="1265"/>
                  <a:pt x="188" y="1157"/>
                </a:cubicBezTo>
                <a:cubicBezTo>
                  <a:pt x="161" y="1049"/>
                  <a:pt x="136" y="965"/>
                  <a:pt x="132" y="885"/>
                </a:cubicBezTo>
                <a:cubicBezTo>
                  <a:pt x="128" y="805"/>
                  <a:pt x="180" y="753"/>
                  <a:pt x="164" y="677"/>
                </a:cubicBezTo>
                <a:cubicBezTo>
                  <a:pt x="148" y="601"/>
                  <a:pt x="63" y="532"/>
                  <a:pt x="36" y="429"/>
                </a:cubicBezTo>
                <a:cubicBezTo>
                  <a:pt x="9" y="326"/>
                  <a:pt x="8" y="122"/>
                  <a:pt x="4" y="61"/>
                </a:cubicBezTo>
                <a:cubicBezTo>
                  <a:pt x="0" y="0"/>
                  <a:pt x="10" y="61"/>
                  <a:pt x="12" y="61"/>
                </a:cubicBezTo>
              </a:path>
            </a:pathLst>
          </a:custGeom>
          <a:noFill/>
          <a:ln w="38100">
            <a:solidFill>
              <a:srgbClr val="3366FF"/>
            </a:solidFill>
            <a:round/>
            <a:headEnd/>
            <a:tailEnd/>
          </a:ln>
          <a:effectLst/>
        </p:spPr>
        <p:txBody>
          <a:bodyPr/>
          <a:lstStyle/>
          <a:p>
            <a:endParaRPr lang="en-US"/>
          </a:p>
        </p:txBody>
      </p:sp>
      <p:grpSp>
        <p:nvGrpSpPr>
          <p:cNvPr id="14350" name="Group 14"/>
          <p:cNvGrpSpPr>
            <a:grpSpLocks/>
          </p:cNvGrpSpPr>
          <p:nvPr/>
        </p:nvGrpSpPr>
        <p:grpSpPr bwMode="auto">
          <a:xfrm>
            <a:off x="457200" y="4648200"/>
            <a:ext cx="304800" cy="228600"/>
            <a:chOff x="384" y="3216"/>
            <a:chExt cx="192" cy="144"/>
          </a:xfrm>
        </p:grpSpPr>
        <p:sp>
          <p:nvSpPr>
            <p:cNvPr id="14351" name="Line 15"/>
            <p:cNvSpPr>
              <a:spLocks noChangeShapeType="1"/>
            </p:cNvSpPr>
            <p:nvPr/>
          </p:nvSpPr>
          <p:spPr bwMode="auto">
            <a:xfrm>
              <a:off x="384" y="3312"/>
              <a:ext cx="192" cy="0"/>
            </a:xfrm>
            <a:prstGeom prst="line">
              <a:avLst/>
            </a:prstGeom>
            <a:noFill/>
            <a:ln w="19050">
              <a:solidFill>
                <a:srgbClr val="008080"/>
              </a:solidFill>
              <a:round/>
              <a:headEnd/>
              <a:tailEnd/>
            </a:ln>
            <a:effectLst/>
          </p:spPr>
          <p:txBody>
            <a:bodyPr/>
            <a:lstStyle/>
            <a:p>
              <a:endParaRPr lang="en-US"/>
            </a:p>
          </p:txBody>
        </p:sp>
        <p:sp>
          <p:nvSpPr>
            <p:cNvPr id="14352" name="Line 16"/>
            <p:cNvSpPr>
              <a:spLocks noChangeShapeType="1"/>
            </p:cNvSpPr>
            <p:nvPr/>
          </p:nvSpPr>
          <p:spPr bwMode="auto">
            <a:xfrm>
              <a:off x="432" y="3360"/>
              <a:ext cx="96" cy="0"/>
            </a:xfrm>
            <a:prstGeom prst="line">
              <a:avLst/>
            </a:prstGeom>
            <a:noFill/>
            <a:ln w="19050">
              <a:solidFill>
                <a:srgbClr val="008080"/>
              </a:solidFill>
              <a:round/>
              <a:headEnd/>
              <a:tailEnd/>
            </a:ln>
            <a:effectLst/>
          </p:spPr>
          <p:txBody>
            <a:bodyPr/>
            <a:lstStyle/>
            <a:p>
              <a:endParaRPr lang="en-US"/>
            </a:p>
          </p:txBody>
        </p:sp>
        <p:sp>
          <p:nvSpPr>
            <p:cNvPr id="14353" name="Line 17"/>
            <p:cNvSpPr>
              <a:spLocks noChangeShapeType="1"/>
            </p:cNvSpPr>
            <p:nvPr/>
          </p:nvSpPr>
          <p:spPr bwMode="auto">
            <a:xfrm>
              <a:off x="480" y="3264"/>
              <a:ext cx="0" cy="0"/>
            </a:xfrm>
            <a:prstGeom prst="line">
              <a:avLst/>
            </a:prstGeom>
            <a:noFill/>
            <a:ln w="19050">
              <a:solidFill>
                <a:srgbClr val="008080"/>
              </a:solidFill>
              <a:round/>
              <a:headEnd/>
              <a:tailEnd/>
            </a:ln>
            <a:effectLst/>
          </p:spPr>
          <p:txBody>
            <a:bodyPr/>
            <a:lstStyle/>
            <a:p>
              <a:endParaRPr lang="en-US"/>
            </a:p>
          </p:txBody>
        </p:sp>
        <p:sp>
          <p:nvSpPr>
            <p:cNvPr id="14354" name="Line 18"/>
            <p:cNvSpPr>
              <a:spLocks noChangeShapeType="1"/>
            </p:cNvSpPr>
            <p:nvPr/>
          </p:nvSpPr>
          <p:spPr bwMode="auto">
            <a:xfrm flipV="1">
              <a:off x="480" y="3216"/>
              <a:ext cx="0" cy="96"/>
            </a:xfrm>
            <a:prstGeom prst="line">
              <a:avLst/>
            </a:prstGeom>
            <a:noFill/>
            <a:ln w="19050">
              <a:solidFill>
                <a:srgbClr val="008080"/>
              </a:solidFill>
              <a:round/>
              <a:headEnd/>
              <a:tailEnd/>
            </a:ln>
            <a:effectLst/>
          </p:spPr>
          <p:txBody>
            <a:bodyPr/>
            <a:lstStyle/>
            <a:p>
              <a:endParaRPr lang="en-US"/>
            </a:p>
          </p:txBody>
        </p:sp>
        <p:sp>
          <p:nvSpPr>
            <p:cNvPr id="14355" name="Line 19"/>
            <p:cNvSpPr>
              <a:spLocks noChangeShapeType="1"/>
            </p:cNvSpPr>
            <p:nvPr/>
          </p:nvSpPr>
          <p:spPr bwMode="auto">
            <a:xfrm flipH="1" flipV="1">
              <a:off x="432" y="3264"/>
              <a:ext cx="48" cy="48"/>
            </a:xfrm>
            <a:prstGeom prst="line">
              <a:avLst/>
            </a:prstGeom>
            <a:noFill/>
            <a:ln w="19050">
              <a:solidFill>
                <a:srgbClr val="008080"/>
              </a:solidFill>
              <a:round/>
              <a:headEnd/>
              <a:tailEnd/>
            </a:ln>
            <a:effectLst/>
          </p:spPr>
          <p:txBody>
            <a:bodyPr/>
            <a:lstStyle/>
            <a:p>
              <a:endParaRPr lang="en-US"/>
            </a:p>
          </p:txBody>
        </p:sp>
        <p:sp>
          <p:nvSpPr>
            <p:cNvPr id="14356" name="Line 20"/>
            <p:cNvSpPr>
              <a:spLocks noChangeShapeType="1"/>
            </p:cNvSpPr>
            <p:nvPr/>
          </p:nvSpPr>
          <p:spPr bwMode="auto">
            <a:xfrm flipV="1">
              <a:off x="480" y="3264"/>
              <a:ext cx="48" cy="48"/>
            </a:xfrm>
            <a:prstGeom prst="line">
              <a:avLst/>
            </a:prstGeom>
            <a:noFill/>
            <a:ln w="19050">
              <a:solidFill>
                <a:srgbClr val="008080"/>
              </a:solidFill>
              <a:round/>
              <a:headEnd/>
              <a:tailEnd/>
            </a:ln>
            <a:effectLst/>
          </p:spPr>
          <p:txBody>
            <a:bodyPr/>
            <a:lstStyle/>
            <a:p>
              <a:endParaRPr lang="en-US"/>
            </a:p>
          </p:txBody>
        </p:sp>
      </p:grpSp>
      <p:grpSp>
        <p:nvGrpSpPr>
          <p:cNvPr id="14357" name="Group 21"/>
          <p:cNvGrpSpPr>
            <a:grpSpLocks/>
          </p:cNvGrpSpPr>
          <p:nvPr/>
        </p:nvGrpSpPr>
        <p:grpSpPr bwMode="auto">
          <a:xfrm>
            <a:off x="1066800" y="4267200"/>
            <a:ext cx="304800" cy="228600"/>
            <a:chOff x="384" y="3216"/>
            <a:chExt cx="192" cy="144"/>
          </a:xfrm>
        </p:grpSpPr>
        <p:sp>
          <p:nvSpPr>
            <p:cNvPr id="14358" name="Line 22"/>
            <p:cNvSpPr>
              <a:spLocks noChangeShapeType="1"/>
            </p:cNvSpPr>
            <p:nvPr/>
          </p:nvSpPr>
          <p:spPr bwMode="auto">
            <a:xfrm>
              <a:off x="384" y="3312"/>
              <a:ext cx="192" cy="0"/>
            </a:xfrm>
            <a:prstGeom prst="line">
              <a:avLst/>
            </a:prstGeom>
            <a:noFill/>
            <a:ln w="19050">
              <a:solidFill>
                <a:srgbClr val="008080"/>
              </a:solidFill>
              <a:round/>
              <a:headEnd/>
              <a:tailEnd/>
            </a:ln>
            <a:effectLst/>
          </p:spPr>
          <p:txBody>
            <a:bodyPr/>
            <a:lstStyle/>
            <a:p>
              <a:endParaRPr lang="en-US"/>
            </a:p>
          </p:txBody>
        </p:sp>
        <p:sp>
          <p:nvSpPr>
            <p:cNvPr id="14359" name="Line 23"/>
            <p:cNvSpPr>
              <a:spLocks noChangeShapeType="1"/>
            </p:cNvSpPr>
            <p:nvPr/>
          </p:nvSpPr>
          <p:spPr bwMode="auto">
            <a:xfrm>
              <a:off x="432" y="3360"/>
              <a:ext cx="96" cy="0"/>
            </a:xfrm>
            <a:prstGeom prst="line">
              <a:avLst/>
            </a:prstGeom>
            <a:noFill/>
            <a:ln w="19050">
              <a:solidFill>
                <a:srgbClr val="008080"/>
              </a:solidFill>
              <a:round/>
              <a:headEnd/>
              <a:tailEnd/>
            </a:ln>
            <a:effectLst/>
          </p:spPr>
          <p:txBody>
            <a:bodyPr/>
            <a:lstStyle/>
            <a:p>
              <a:endParaRPr lang="en-US"/>
            </a:p>
          </p:txBody>
        </p:sp>
        <p:sp>
          <p:nvSpPr>
            <p:cNvPr id="14360" name="Line 24"/>
            <p:cNvSpPr>
              <a:spLocks noChangeShapeType="1"/>
            </p:cNvSpPr>
            <p:nvPr/>
          </p:nvSpPr>
          <p:spPr bwMode="auto">
            <a:xfrm>
              <a:off x="480" y="3264"/>
              <a:ext cx="0" cy="0"/>
            </a:xfrm>
            <a:prstGeom prst="line">
              <a:avLst/>
            </a:prstGeom>
            <a:noFill/>
            <a:ln w="19050">
              <a:solidFill>
                <a:srgbClr val="008080"/>
              </a:solidFill>
              <a:round/>
              <a:headEnd/>
              <a:tailEnd/>
            </a:ln>
            <a:effectLst/>
          </p:spPr>
          <p:txBody>
            <a:bodyPr/>
            <a:lstStyle/>
            <a:p>
              <a:endParaRPr lang="en-US"/>
            </a:p>
          </p:txBody>
        </p:sp>
        <p:sp>
          <p:nvSpPr>
            <p:cNvPr id="14361" name="Line 25"/>
            <p:cNvSpPr>
              <a:spLocks noChangeShapeType="1"/>
            </p:cNvSpPr>
            <p:nvPr/>
          </p:nvSpPr>
          <p:spPr bwMode="auto">
            <a:xfrm flipV="1">
              <a:off x="480" y="3216"/>
              <a:ext cx="0" cy="96"/>
            </a:xfrm>
            <a:prstGeom prst="line">
              <a:avLst/>
            </a:prstGeom>
            <a:noFill/>
            <a:ln w="19050">
              <a:solidFill>
                <a:srgbClr val="008080"/>
              </a:solidFill>
              <a:round/>
              <a:headEnd/>
              <a:tailEnd/>
            </a:ln>
            <a:effectLst/>
          </p:spPr>
          <p:txBody>
            <a:bodyPr/>
            <a:lstStyle/>
            <a:p>
              <a:endParaRPr lang="en-US"/>
            </a:p>
          </p:txBody>
        </p:sp>
        <p:sp>
          <p:nvSpPr>
            <p:cNvPr id="14362" name="Line 26"/>
            <p:cNvSpPr>
              <a:spLocks noChangeShapeType="1"/>
            </p:cNvSpPr>
            <p:nvPr/>
          </p:nvSpPr>
          <p:spPr bwMode="auto">
            <a:xfrm flipH="1" flipV="1">
              <a:off x="432" y="3264"/>
              <a:ext cx="48" cy="48"/>
            </a:xfrm>
            <a:prstGeom prst="line">
              <a:avLst/>
            </a:prstGeom>
            <a:noFill/>
            <a:ln w="19050">
              <a:solidFill>
                <a:srgbClr val="008080"/>
              </a:solidFill>
              <a:round/>
              <a:headEnd/>
              <a:tailEnd/>
            </a:ln>
            <a:effectLst/>
          </p:spPr>
          <p:txBody>
            <a:bodyPr/>
            <a:lstStyle/>
            <a:p>
              <a:endParaRPr lang="en-US"/>
            </a:p>
          </p:txBody>
        </p:sp>
        <p:sp>
          <p:nvSpPr>
            <p:cNvPr id="14363" name="Line 27"/>
            <p:cNvSpPr>
              <a:spLocks noChangeShapeType="1"/>
            </p:cNvSpPr>
            <p:nvPr/>
          </p:nvSpPr>
          <p:spPr bwMode="auto">
            <a:xfrm flipV="1">
              <a:off x="480" y="3264"/>
              <a:ext cx="48" cy="48"/>
            </a:xfrm>
            <a:prstGeom prst="line">
              <a:avLst/>
            </a:prstGeom>
            <a:noFill/>
            <a:ln w="19050">
              <a:solidFill>
                <a:srgbClr val="008080"/>
              </a:solidFill>
              <a:round/>
              <a:headEnd/>
              <a:tailEnd/>
            </a:ln>
            <a:effectLst/>
          </p:spPr>
          <p:txBody>
            <a:bodyPr/>
            <a:lstStyle/>
            <a:p>
              <a:endParaRPr lang="en-US"/>
            </a:p>
          </p:txBody>
        </p:sp>
      </p:grpSp>
      <p:grpSp>
        <p:nvGrpSpPr>
          <p:cNvPr id="14364" name="Group 28"/>
          <p:cNvGrpSpPr>
            <a:grpSpLocks/>
          </p:cNvGrpSpPr>
          <p:nvPr/>
        </p:nvGrpSpPr>
        <p:grpSpPr bwMode="auto">
          <a:xfrm>
            <a:off x="457200" y="5486400"/>
            <a:ext cx="304800" cy="228600"/>
            <a:chOff x="384" y="3216"/>
            <a:chExt cx="192" cy="144"/>
          </a:xfrm>
        </p:grpSpPr>
        <p:sp>
          <p:nvSpPr>
            <p:cNvPr id="14365" name="Line 29"/>
            <p:cNvSpPr>
              <a:spLocks noChangeShapeType="1"/>
            </p:cNvSpPr>
            <p:nvPr/>
          </p:nvSpPr>
          <p:spPr bwMode="auto">
            <a:xfrm>
              <a:off x="384" y="3312"/>
              <a:ext cx="192" cy="0"/>
            </a:xfrm>
            <a:prstGeom prst="line">
              <a:avLst/>
            </a:prstGeom>
            <a:noFill/>
            <a:ln w="19050">
              <a:solidFill>
                <a:srgbClr val="008080"/>
              </a:solidFill>
              <a:round/>
              <a:headEnd/>
              <a:tailEnd/>
            </a:ln>
            <a:effectLst/>
          </p:spPr>
          <p:txBody>
            <a:bodyPr/>
            <a:lstStyle/>
            <a:p>
              <a:endParaRPr lang="en-US"/>
            </a:p>
          </p:txBody>
        </p:sp>
        <p:sp>
          <p:nvSpPr>
            <p:cNvPr id="14366" name="Line 30"/>
            <p:cNvSpPr>
              <a:spLocks noChangeShapeType="1"/>
            </p:cNvSpPr>
            <p:nvPr/>
          </p:nvSpPr>
          <p:spPr bwMode="auto">
            <a:xfrm>
              <a:off x="432" y="3360"/>
              <a:ext cx="96" cy="0"/>
            </a:xfrm>
            <a:prstGeom prst="line">
              <a:avLst/>
            </a:prstGeom>
            <a:noFill/>
            <a:ln w="19050">
              <a:solidFill>
                <a:srgbClr val="008080"/>
              </a:solidFill>
              <a:round/>
              <a:headEnd/>
              <a:tailEnd/>
            </a:ln>
            <a:effectLst/>
          </p:spPr>
          <p:txBody>
            <a:bodyPr/>
            <a:lstStyle/>
            <a:p>
              <a:endParaRPr lang="en-US"/>
            </a:p>
          </p:txBody>
        </p:sp>
        <p:sp>
          <p:nvSpPr>
            <p:cNvPr id="14367" name="Line 31"/>
            <p:cNvSpPr>
              <a:spLocks noChangeShapeType="1"/>
            </p:cNvSpPr>
            <p:nvPr/>
          </p:nvSpPr>
          <p:spPr bwMode="auto">
            <a:xfrm>
              <a:off x="480" y="3264"/>
              <a:ext cx="0" cy="0"/>
            </a:xfrm>
            <a:prstGeom prst="line">
              <a:avLst/>
            </a:prstGeom>
            <a:noFill/>
            <a:ln w="19050">
              <a:solidFill>
                <a:srgbClr val="008080"/>
              </a:solidFill>
              <a:round/>
              <a:headEnd/>
              <a:tailEnd/>
            </a:ln>
            <a:effectLst/>
          </p:spPr>
          <p:txBody>
            <a:bodyPr/>
            <a:lstStyle/>
            <a:p>
              <a:endParaRPr lang="en-US"/>
            </a:p>
          </p:txBody>
        </p:sp>
        <p:sp>
          <p:nvSpPr>
            <p:cNvPr id="14368" name="Line 32"/>
            <p:cNvSpPr>
              <a:spLocks noChangeShapeType="1"/>
            </p:cNvSpPr>
            <p:nvPr/>
          </p:nvSpPr>
          <p:spPr bwMode="auto">
            <a:xfrm flipV="1">
              <a:off x="480" y="3216"/>
              <a:ext cx="0" cy="96"/>
            </a:xfrm>
            <a:prstGeom prst="line">
              <a:avLst/>
            </a:prstGeom>
            <a:noFill/>
            <a:ln w="19050">
              <a:solidFill>
                <a:srgbClr val="008080"/>
              </a:solidFill>
              <a:round/>
              <a:headEnd/>
              <a:tailEnd/>
            </a:ln>
            <a:effectLst/>
          </p:spPr>
          <p:txBody>
            <a:bodyPr/>
            <a:lstStyle/>
            <a:p>
              <a:endParaRPr lang="en-US"/>
            </a:p>
          </p:txBody>
        </p:sp>
        <p:sp>
          <p:nvSpPr>
            <p:cNvPr id="14369" name="Line 33"/>
            <p:cNvSpPr>
              <a:spLocks noChangeShapeType="1"/>
            </p:cNvSpPr>
            <p:nvPr/>
          </p:nvSpPr>
          <p:spPr bwMode="auto">
            <a:xfrm flipH="1" flipV="1">
              <a:off x="432" y="3264"/>
              <a:ext cx="48" cy="48"/>
            </a:xfrm>
            <a:prstGeom prst="line">
              <a:avLst/>
            </a:prstGeom>
            <a:noFill/>
            <a:ln w="19050">
              <a:solidFill>
                <a:srgbClr val="008080"/>
              </a:solidFill>
              <a:round/>
              <a:headEnd/>
              <a:tailEnd/>
            </a:ln>
            <a:effectLst/>
          </p:spPr>
          <p:txBody>
            <a:bodyPr/>
            <a:lstStyle/>
            <a:p>
              <a:endParaRPr lang="en-US"/>
            </a:p>
          </p:txBody>
        </p:sp>
        <p:sp>
          <p:nvSpPr>
            <p:cNvPr id="14370" name="Line 34"/>
            <p:cNvSpPr>
              <a:spLocks noChangeShapeType="1"/>
            </p:cNvSpPr>
            <p:nvPr/>
          </p:nvSpPr>
          <p:spPr bwMode="auto">
            <a:xfrm flipV="1">
              <a:off x="480" y="3264"/>
              <a:ext cx="48" cy="48"/>
            </a:xfrm>
            <a:prstGeom prst="line">
              <a:avLst/>
            </a:prstGeom>
            <a:noFill/>
            <a:ln w="19050">
              <a:solidFill>
                <a:srgbClr val="008080"/>
              </a:solidFill>
              <a:round/>
              <a:headEnd/>
              <a:tailEnd/>
            </a:ln>
            <a:effectLst/>
          </p:spPr>
          <p:txBody>
            <a:bodyPr/>
            <a:lstStyle/>
            <a:p>
              <a:endParaRPr lang="en-US"/>
            </a:p>
          </p:txBody>
        </p:sp>
      </p:grpSp>
      <p:grpSp>
        <p:nvGrpSpPr>
          <p:cNvPr id="14371" name="Group 35"/>
          <p:cNvGrpSpPr>
            <a:grpSpLocks/>
          </p:cNvGrpSpPr>
          <p:nvPr/>
        </p:nvGrpSpPr>
        <p:grpSpPr bwMode="auto">
          <a:xfrm>
            <a:off x="990600" y="5029200"/>
            <a:ext cx="304800" cy="228600"/>
            <a:chOff x="384" y="3216"/>
            <a:chExt cx="192" cy="144"/>
          </a:xfrm>
        </p:grpSpPr>
        <p:sp>
          <p:nvSpPr>
            <p:cNvPr id="14372" name="Line 36"/>
            <p:cNvSpPr>
              <a:spLocks noChangeShapeType="1"/>
            </p:cNvSpPr>
            <p:nvPr/>
          </p:nvSpPr>
          <p:spPr bwMode="auto">
            <a:xfrm>
              <a:off x="384" y="3312"/>
              <a:ext cx="192" cy="0"/>
            </a:xfrm>
            <a:prstGeom prst="line">
              <a:avLst/>
            </a:prstGeom>
            <a:noFill/>
            <a:ln w="19050">
              <a:solidFill>
                <a:srgbClr val="008080"/>
              </a:solidFill>
              <a:round/>
              <a:headEnd/>
              <a:tailEnd/>
            </a:ln>
            <a:effectLst/>
          </p:spPr>
          <p:txBody>
            <a:bodyPr/>
            <a:lstStyle/>
            <a:p>
              <a:endParaRPr lang="en-US"/>
            </a:p>
          </p:txBody>
        </p:sp>
        <p:sp>
          <p:nvSpPr>
            <p:cNvPr id="14373" name="Line 37"/>
            <p:cNvSpPr>
              <a:spLocks noChangeShapeType="1"/>
            </p:cNvSpPr>
            <p:nvPr/>
          </p:nvSpPr>
          <p:spPr bwMode="auto">
            <a:xfrm>
              <a:off x="432" y="3360"/>
              <a:ext cx="96" cy="0"/>
            </a:xfrm>
            <a:prstGeom prst="line">
              <a:avLst/>
            </a:prstGeom>
            <a:noFill/>
            <a:ln w="19050">
              <a:solidFill>
                <a:srgbClr val="008080"/>
              </a:solidFill>
              <a:round/>
              <a:headEnd/>
              <a:tailEnd/>
            </a:ln>
            <a:effectLst/>
          </p:spPr>
          <p:txBody>
            <a:bodyPr/>
            <a:lstStyle/>
            <a:p>
              <a:endParaRPr lang="en-US"/>
            </a:p>
          </p:txBody>
        </p:sp>
        <p:sp>
          <p:nvSpPr>
            <p:cNvPr id="14374" name="Line 38"/>
            <p:cNvSpPr>
              <a:spLocks noChangeShapeType="1"/>
            </p:cNvSpPr>
            <p:nvPr/>
          </p:nvSpPr>
          <p:spPr bwMode="auto">
            <a:xfrm>
              <a:off x="480" y="3264"/>
              <a:ext cx="0" cy="0"/>
            </a:xfrm>
            <a:prstGeom prst="line">
              <a:avLst/>
            </a:prstGeom>
            <a:noFill/>
            <a:ln w="19050">
              <a:solidFill>
                <a:srgbClr val="008080"/>
              </a:solidFill>
              <a:round/>
              <a:headEnd/>
              <a:tailEnd/>
            </a:ln>
            <a:effectLst/>
          </p:spPr>
          <p:txBody>
            <a:bodyPr/>
            <a:lstStyle/>
            <a:p>
              <a:endParaRPr lang="en-US"/>
            </a:p>
          </p:txBody>
        </p:sp>
        <p:sp>
          <p:nvSpPr>
            <p:cNvPr id="14375" name="Line 39"/>
            <p:cNvSpPr>
              <a:spLocks noChangeShapeType="1"/>
            </p:cNvSpPr>
            <p:nvPr/>
          </p:nvSpPr>
          <p:spPr bwMode="auto">
            <a:xfrm flipV="1">
              <a:off x="480" y="3216"/>
              <a:ext cx="0" cy="96"/>
            </a:xfrm>
            <a:prstGeom prst="line">
              <a:avLst/>
            </a:prstGeom>
            <a:noFill/>
            <a:ln w="19050">
              <a:solidFill>
                <a:srgbClr val="008080"/>
              </a:solidFill>
              <a:round/>
              <a:headEnd/>
              <a:tailEnd/>
            </a:ln>
            <a:effectLst/>
          </p:spPr>
          <p:txBody>
            <a:bodyPr/>
            <a:lstStyle/>
            <a:p>
              <a:endParaRPr lang="en-US"/>
            </a:p>
          </p:txBody>
        </p:sp>
        <p:sp>
          <p:nvSpPr>
            <p:cNvPr id="14376" name="Line 40"/>
            <p:cNvSpPr>
              <a:spLocks noChangeShapeType="1"/>
            </p:cNvSpPr>
            <p:nvPr/>
          </p:nvSpPr>
          <p:spPr bwMode="auto">
            <a:xfrm flipH="1" flipV="1">
              <a:off x="432" y="3264"/>
              <a:ext cx="48" cy="48"/>
            </a:xfrm>
            <a:prstGeom prst="line">
              <a:avLst/>
            </a:prstGeom>
            <a:noFill/>
            <a:ln w="19050">
              <a:solidFill>
                <a:srgbClr val="008080"/>
              </a:solidFill>
              <a:round/>
              <a:headEnd/>
              <a:tailEnd/>
            </a:ln>
            <a:effectLst/>
          </p:spPr>
          <p:txBody>
            <a:bodyPr/>
            <a:lstStyle/>
            <a:p>
              <a:endParaRPr lang="en-US"/>
            </a:p>
          </p:txBody>
        </p:sp>
        <p:sp>
          <p:nvSpPr>
            <p:cNvPr id="14377" name="Line 41"/>
            <p:cNvSpPr>
              <a:spLocks noChangeShapeType="1"/>
            </p:cNvSpPr>
            <p:nvPr/>
          </p:nvSpPr>
          <p:spPr bwMode="auto">
            <a:xfrm flipV="1">
              <a:off x="480" y="3264"/>
              <a:ext cx="48" cy="48"/>
            </a:xfrm>
            <a:prstGeom prst="line">
              <a:avLst/>
            </a:prstGeom>
            <a:noFill/>
            <a:ln w="19050">
              <a:solidFill>
                <a:srgbClr val="008080"/>
              </a:solidFill>
              <a:round/>
              <a:headEnd/>
              <a:tailEnd/>
            </a:ln>
            <a:effectLst/>
          </p:spPr>
          <p:txBody>
            <a:bodyPr/>
            <a:lstStyle/>
            <a:p>
              <a:endParaRPr lang="en-US"/>
            </a:p>
          </p:txBody>
        </p:sp>
      </p:grpSp>
      <p:pic>
        <p:nvPicPr>
          <p:cNvPr id="14378" name="Picture 42" descr="blue cavalry"/>
          <p:cNvPicPr>
            <a:picLocks noChangeAspect="1" noChangeArrowheads="1"/>
          </p:cNvPicPr>
          <p:nvPr/>
        </p:nvPicPr>
        <p:blipFill>
          <a:blip r:embed="rId3"/>
          <a:srcRect/>
          <a:stretch>
            <a:fillRect/>
          </a:stretch>
        </p:blipFill>
        <p:spPr bwMode="auto">
          <a:xfrm>
            <a:off x="5791200" y="5181600"/>
            <a:ext cx="660400" cy="431800"/>
          </a:xfrm>
          <a:prstGeom prst="rect">
            <a:avLst/>
          </a:prstGeom>
          <a:noFill/>
        </p:spPr>
      </p:pic>
      <p:sp>
        <p:nvSpPr>
          <p:cNvPr id="14379" name="AutoShape 43"/>
          <p:cNvSpPr>
            <a:spLocks noChangeArrowheads="1"/>
          </p:cNvSpPr>
          <p:nvPr/>
        </p:nvSpPr>
        <p:spPr bwMode="auto">
          <a:xfrm>
            <a:off x="3886200" y="601980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4380" name="AutoShape 44"/>
          <p:cNvSpPr>
            <a:spLocks noChangeArrowheads="1"/>
          </p:cNvSpPr>
          <p:nvPr/>
        </p:nvSpPr>
        <p:spPr bwMode="auto">
          <a:xfrm>
            <a:off x="7162800" y="594360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4381" name="AutoShape 45"/>
          <p:cNvSpPr>
            <a:spLocks noChangeArrowheads="1"/>
          </p:cNvSpPr>
          <p:nvPr/>
        </p:nvSpPr>
        <p:spPr bwMode="auto">
          <a:xfrm>
            <a:off x="6705600" y="586740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4382" name="AutoShape 46"/>
          <p:cNvSpPr>
            <a:spLocks noChangeArrowheads="1"/>
          </p:cNvSpPr>
          <p:nvPr/>
        </p:nvSpPr>
        <p:spPr bwMode="auto">
          <a:xfrm>
            <a:off x="6248400" y="594360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4383" name="AutoShape 47"/>
          <p:cNvSpPr>
            <a:spLocks noChangeArrowheads="1"/>
          </p:cNvSpPr>
          <p:nvPr/>
        </p:nvSpPr>
        <p:spPr bwMode="auto">
          <a:xfrm>
            <a:off x="5715000" y="594360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4384" name="AutoShape 48"/>
          <p:cNvSpPr>
            <a:spLocks noChangeArrowheads="1"/>
          </p:cNvSpPr>
          <p:nvPr/>
        </p:nvSpPr>
        <p:spPr bwMode="auto">
          <a:xfrm>
            <a:off x="5257800" y="601980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4385" name="AutoShape 49"/>
          <p:cNvSpPr>
            <a:spLocks noChangeArrowheads="1"/>
          </p:cNvSpPr>
          <p:nvPr/>
        </p:nvSpPr>
        <p:spPr bwMode="auto">
          <a:xfrm>
            <a:off x="4343400" y="594360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4386" name="AutoShape 50"/>
          <p:cNvSpPr>
            <a:spLocks noChangeArrowheads="1"/>
          </p:cNvSpPr>
          <p:nvPr/>
        </p:nvSpPr>
        <p:spPr bwMode="auto">
          <a:xfrm>
            <a:off x="4800600" y="586740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pic>
        <p:nvPicPr>
          <p:cNvPr id="14387" name="Picture 51" descr="blue infantry"/>
          <p:cNvPicPr>
            <a:picLocks noChangeAspect="1" noChangeArrowheads="1"/>
          </p:cNvPicPr>
          <p:nvPr/>
        </p:nvPicPr>
        <p:blipFill>
          <a:blip r:embed="rId4"/>
          <a:srcRect/>
          <a:stretch>
            <a:fillRect/>
          </a:stretch>
        </p:blipFill>
        <p:spPr bwMode="auto">
          <a:xfrm>
            <a:off x="3276600" y="3581400"/>
            <a:ext cx="914400" cy="582613"/>
          </a:xfrm>
          <a:prstGeom prst="rect">
            <a:avLst/>
          </a:prstGeom>
          <a:noFill/>
        </p:spPr>
      </p:pic>
      <p:pic>
        <p:nvPicPr>
          <p:cNvPr id="14388" name="Picture 52" descr="red infantry"/>
          <p:cNvPicPr>
            <a:picLocks noChangeAspect="1" noChangeArrowheads="1"/>
          </p:cNvPicPr>
          <p:nvPr/>
        </p:nvPicPr>
        <p:blipFill>
          <a:blip r:embed="rId5"/>
          <a:srcRect/>
          <a:stretch>
            <a:fillRect/>
          </a:stretch>
        </p:blipFill>
        <p:spPr bwMode="auto">
          <a:xfrm>
            <a:off x="2814638" y="2732088"/>
            <a:ext cx="2819400" cy="412750"/>
          </a:xfrm>
          <a:prstGeom prst="rect">
            <a:avLst/>
          </a:prstGeom>
          <a:noFill/>
        </p:spPr>
      </p:pic>
      <p:pic>
        <p:nvPicPr>
          <p:cNvPr id="14389" name="Picture 53" descr="red infantry"/>
          <p:cNvPicPr>
            <a:picLocks noChangeAspect="1" noChangeArrowheads="1"/>
          </p:cNvPicPr>
          <p:nvPr/>
        </p:nvPicPr>
        <p:blipFill>
          <a:blip r:embed="rId5"/>
          <a:srcRect/>
          <a:stretch>
            <a:fillRect/>
          </a:stretch>
        </p:blipFill>
        <p:spPr bwMode="auto">
          <a:xfrm>
            <a:off x="5784850" y="2162175"/>
            <a:ext cx="935038" cy="595313"/>
          </a:xfrm>
          <a:prstGeom prst="rect">
            <a:avLst/>
          </a:prstGeom>
          <a:noFill/>
          <a:ln w="9525">
            <a:noFill/>
            <a:miter lim="800000"/>
            <a:headEnd/>
            <a:tailEnd/>
          </a:ln>
        </p:spPr>
      </p:pic>
      <p:pic>
        <p:nvPicPr>
          <p:cNvPr id="14390" name="Picture 54" descr="red infantry"/>
          <p:cNvPicPr>
            <a:picLocks noChangeAspect="1" noChangeArrowheads="1"/>
          </p:cNvPicPr>
          <p:nvPr/>
        </p:nvPicPr>
        <p:blipFill>
          <a:blip r:embed="rId5"/>
          <a:srcRect/>
          <a:stretch>
            <a:fillRect/>
          </a:stretch>
        </p:blipFill>
        <p:spPr bwMode="auto">
          <a:xfrm>
            <a:off x="5784850" y="2890838"/>
            <a:ext cx="935038" cy="595312"/>
          </a:xfrm>
          <a:prstGeom prst="rect">
            <a:avLst/>
          </a:prstGeom>
          <a:noFill/>
        </p:spPr>
      </p:pic>
      <p:pic>
        <p:nvPicPr>
          <p:cNvPr id="14391" name="Picture 55" descr="red infantry"/>
          <p:cNvPicPr>
            <a:picLocks noChangeAspect="1" noChangeArrowheads="1"/>
          </p:cNvPicPr>
          <p:nvPr/>
        </p:nvPicPr>
        <p:blipFill>
          <a:blip r:embed="rId5"/>
          <a:srcRect/>
          <a:stretch>
            <a:fillRect/>
          </a:stretch>
        </p:blipFill>
        <p:spPr bwMode="auto">
          <a:xfrm>
            <a:off x="1662113" y="2890838"/>
            <a:ext cx="935037" cy="595312"/>
          </a:xfrm>
          <a:prstGeom prst="rect">
            <a:avLst/>
          </a:prstGeom>
          <a:noFill/>
        </p:spPr>
      </p:pic>
      <p:pic>
        <p:nvPicPr>
          <p:cNvPr id="14392" name="Picture 56" descr="red infantry"/>
          <p:cNvPicPr>
            <a:picLocks noChangeAspect="1" noChangeArrowheads="1"/>
          </p:cNvPicPr>
          <p:nvPr/>
        </p:nvPicPr>
        <p:blipFill>
          <a:blip r:embed="rId5"/>
          <a:srcRect/>
          <a:stretch>
            <a:fillRect/>
          </a:stretch>
        </p:blipFill>
        <p:spPr bwMode="auto">
          <a:xfrm>
            <a:off x="1662113" y="2147888"/>
            <a:ext cx="935037" cy="595312"/>
          </a:xfrm>
          <a:prstGeom prst="rect">
            <a:avLst/>
          </a:prstGeom>
          <a:noFill/>
          <a:ln w="9525">
            <a:noFill/>
            <a:miter lim="800000"/>
            <a:headEnd/>
            <a:tailEnd/>
          </a:ln>
        </p:spPr>
      </p:pic>
      <p:pic>
        <p:nvPicPr>
          <p:cNvPr id="14393" name="Picture 57" descr="blue infantry"/>
          <p:cNvPicPr>
            <a:picLocks noChangeAspect="1" noChangeArrowheads="1"/>
          </p:cNvPicPr>
          <p:nvPr/>
        </p:nvPicPr>
        <p:blipFill>
          <a:blip r:embed="rId4"/>
          <a:srcRect/>
          <a:stretch>
            <a:fillRect/>
          </a:stretch>
        </p:blipFill>
        <p:spPr bwMode="auto">
          <a:xfrm>
            <a:off x="1981200" y="4343400"/>
            <a:ext cx="914400" cy="582613"/>
          </a:xfrm>
          <a:prstGeom prst="rect">
            <a:avLst/>
          </a:prstGeom>
          <a:noFill/>
        </p:spPr>
      </p:pic>
      <p:pic>
        <p:nvPicPr>
          <p:cNvPr id="14394" name="Picture 58" descr="blue infantry"/>
          <p:cNvPicPr>
            <a:picLocks noChangeAspect="1" noChangeArrowheads="1"/>
          </p:cNvPicPr>
          <p:nvPr/>
        </p:nvPicPr>
        <p:blipFill>
          <a:blip r:embed="rId4"/>
          <a:srcRect/>
          <a:stretch>
            <a:fillRect/>
          </a:stretch>
        </p:blipFill>
        <p:spPr bwMode="auto">
          <a:xfrm>
            <a:off x="4495800" y="3581400"/>
            <a:ext cx="914400" cy="582613"/>
          </a:xfrm>
          <a:prstGeom prst="rect">
            <a:avLst/>
          </a:prstGeom>
          <a:noFill/>
        </p:spPr>
      </p:pic>
      <p:pic>
        <p:nvPicPr>
          <p:cNvPr id="14395" name="Picture 59" descr="blue infantry"/>
          <p:cNvPicPr>
            <a:picLocks noChangeAspect="1" noChangeArrowheads="1"/>
          </p:cNvPicPr>
          <p:nvPr/>
        </p:nvPicPr>
        <p:blipFill>
          <a:blip r:embed="rId4"/>
          <a:srcRect/>
          <a:stretch>
            <a:fillRect/>
          </a:stretch>
        </p:blipFill>
        <p:spPr bwMode="auto">
          <a:xfrm>
            <a:off x="3276600" y="4343400"/>
            <a:ext cx="914400" cy="582613"/>
          </a:xfrm>
          <a:prstGeom prst="rect">
            <a:avLst/>
          </a:prstGeom>
          <a:noFill/>
        </p:spPr>
      </p:pic>
      <p:pic>
        <p:nvPicPr>
          <p:cNvPr id="14396" name="Picture 60" descr="blue infantry"/>
          <p:cNvPicPr>
            <a:picLocks noChangeAspect="1" noChangeArrowheads="1"/>
          </p:cNvPicPr>
          <p:nvPr/>
        </p:nvPicPr>
        <p:blipFill>
          <a:blip r:embed="rId4"/>
          <a:srcRect/>
          <a:stretch>
            <a:fillRect/>
          </a:stretch>
        </p:blipFill>
        <p:spPr bwMode="auto">
          <a:xfrm>
            <a:off x="4495800" y="4343400"/>
            <a:ext cx="914400" cy="582613"/>
          </a:xfrm>
          <a:prstGeom prst="rect">
            <a:avLst/>
          </a:prstGeom>
          <a:noFill/>
        </p:spPr>
      </p:pic>
      <p:pic>
        <p:nvPicPr>
          <p:cNvPr id="14397" name="Picture 61" descr="blue infantry"/>
          <p:cNvPicPr>
            <a:picLocks noChangeAspect="1" noChangeArrowheads="1"/>
          </p:cNvPicPr>
          <p:nvPr/>
        </p:nvPicPr>
        <p:blipFill>
          <a:blip r:embed="rId4"/>
          <a:srcRect/>
          <a:stretch>
            <a:fillRect/>
          </a:stretch>
        </p:blipFill>
        <p:spPr bwMode="auto">
          <a:xfrm>
            <a:off x="5715000" y="4343400"/>
            <a:ext cx="914400" cy="582613"/>
          </a:xfrm>
          <a:prstGeom prst="rect">
            <a:avLst/>
          </a:prstGeom>
          <a:noFill/>
        </p:spPr>
      </p:pic>
      <p:pic>
        <p:nvPicPr>
          <p:cNvPr id="14398" name="Picture 62" descr="blue infantry"/>
          <p:cNvPicPr>
            <a:picLocks noChangeAspect="1" noChangeArrowheads="1"/>
          </p:cNvPicPr>
          <p:nvPr/>
        </p:nvPicPr>
        <p:blipFill>
          <a:blip r:embed="rId4"/>
          <a:srcRect/>
          <a:stretch>
            <a:fillRect/>
          </a:stretch>
        </p:blipFill>
        <p:spPr bwMode="auto">
          <a:xfrm>
            <a:off x="1981200" y="3581400"/>
            <a:ext cx="914400" cy="582613"/>
          </a:xfrm>
          <a:prstGeom prst="rect">
            <a:avLst/>
          </a:prstGeom>
          <a:noFill/>
        </p:spPr>
      </p:pic>
      <p:pic>
        <p:nvPicPr>
          <p:cNvPr id="14399" name="Picture 63" descr="blue infantry"/>
          <p:cNvPicPr>
            <a:picLocks noChangeAspect="1" noChangeArrowheads="1"/>
          </p:cNvPicPr>
          <p:nvPr/>
        </p:nvPicPr>
        <p:blipFill>
          <a:blip r:embed="rId4"/>
          <a:srcRect/>
          <a:stretch>
            <a:fillRect/>
          </a:stretch>
        </p:blipFill>
        <p:spPr bwMode="auto">
          <a:xfrm>
            <a:off x="5715000" y="3581400"/>
            <a:ext cx="914400" cy="582613"/>
          </a:xfrm>
          <a:prstGeom prst="rect">
            <a:avLst/>
          </a:prstGeom>
          <a:noFill/>
        </p:spPr>
      </p:pic>
      <p:sp>
        <p:nvSpPr>
          <p:cNvPr id="14400" name="AutoShape 64"/>
          <p:cNvSpPr>
            <a:spLocks noChangeArrowheads="1"/>
          </p:cNvSpPr>
          <p:nvPr/>
        </p:nvSpPr>
        <p:spPr bwMode="auto">
          <a:xfrm>
            <a:off x="3227388" y="4581525"/>
            <a:ext cx="2189162" cy="1112838"/>
          </a:xfrm>
          <a:prstGeom prst="upArrow">
            <a:avLst>
              <a:gd name="adj1" fmla="val 50000"/>
              <a:gd name="adj2" fmla="val 25000"/>
            </a:avLst>
          </a:prstGeom>
          <a:noFill/>
          <a:ln w="38100">
            <a:solidFill>
              <a:srgbClr val="0000FF"/>
            </a:solidFill>
            <a:miter lim="800000"/>
            <a:headEnd/>
            <a:tailEnd/>
          </a:ln>
          <a:effectLst/>
        </p:spPr>
        <p:txBody>
          <a:bodyPr wrap="none" anchor="ctr"/>
          <a:lstStyle/>
          <a:p>
            <a:endParaRPr lang="en-US"/>
          </a:p>
        </p:txBody>
      </p:sp>
      <p:sp>
        <p:nvSpPr>
          <p:cNvPr id="14401" name="AutoShape 65"/>
          <p:cNvSpPr>
            <a:spLocks noChangeArrowheads="1"/>
          </p:cNvSpPr>
          <p:nvPr/>
        </p:nvSpPr>
        <p:spPr bwMode="auto">
          <a:xfrm>
            <a:off x="1768475" y="1123950"/>
            <a:ext cx="728663" cy="806450"/>
          </a:xfrm>
          <a:prstGeom prst="downArrow">
            <a:avLst>
              <a:gd name="adj1" fmla="val 50000"/>
              <a:gd name="adj2" fmla="val 27669"/>
            </a:avLst>
          </a:prstGeom>
          <a:noFill/>
          <a:ln w="38100">
            <a:solidFill>
              <a:srgbClr val="FF0000"/>
            </a:solidFill>
            <a:miter lim="800000"/>
            <a:headEnd/>
            <a:tailEnd/>
          </a:ln>
          <a:effectLst/>
        </p:spPr>
        <p:txBody>
          <a:bodyPr wrap="none" anchor="ctr"/>
          <a:lstStyle/>
          <a:p>
            <a:endParaRPr lang="en-US"/>
          </a:p>
        </p:txBody>
      </p:sp>
      <p:sp>
        <p:nvSpPr>
          <p:cNvPr id="14402" name="AutoShape 66"/>
          <p:cNvSpPr>
            <a:spLocks noChangeArrowheads="1"/>
          </p:cNvSpPr>
          <p:nvPr/>
        </p:nvSpPr>
        <p:spPr bwMode="auto">
          <a:xfrm>
            <a:off x="5878513" y="1123950"/>
            <a:ext cx="728662" cy="806450"/>
          </a:xfrm>
          <a:prstGeom prst="downArrow">
            <a:avLst>
              <a:gd name="adj1" fmla="val 50000"/>
              <a:gd name="adj2" fmla="val 27669"/>
            </a:avLst>
          </a:prstGeom>
          <a:noFill/>
          <a:ln w="38100">
            <a:solidFill>
              <a:srgbClr val="FF0000"/>
            </a:solidFill>
            <a:miter lim="800000"/>
            <a:headEnd/>
            <a:tailEnd/>
          </a:ln>
          <a:effectLst/>
        </p:spPr>
        <p:txBody>
          <a:bodyPr wrap="none" anchor="ctr"/>
          <a:lstStyle/>
          <a:p>
            <a:endParaRPr lang="en-US"/>
          </a:p>
        </p:txBody>
      </p:sp>
      <p:sp>
        <p:nvSpPr>
          <p:cNvPr id="14403" name="AutoShape 67"/>
          <p:cNvSpPr>
            <a:spLocks noChangeArrowheads="1"/>
          </p:cNvSpPr>
          <p:nvPr/>
        </p:nvSpPr>
        <p:spPr bwMode="auto">
          <a:xfrm>
            <a:off x="1960563" y="1585913"/>
            <a:ext cx="728662" cy="806450"/>
          </a:xfrm>
          <a:prstGeom prst="downArrow">
            <a:avLst>
              <a:gd name="adj1" fmla="val 50000"/>
              <a:gd name="adj2" fmla="val 27669"/>
            </a:avLst>
          </a:prstGeom>
          <a:noFill/>
          <a:ln w="38100">
            <a:solidFill>
              <a:srgbClr val="FF0000"/>
            </a:solidFill>
            <a:miter lim="800000"/>
            <a:headEnd/>
            <a:tailEnd/>
          </a:ln>
          <a:effectLst/>
        </p:spPr>
        <p:txBody>
          <a:bodyPr wrap="none" anchor="ctr"/>
          <a:lstStyle/>
          <a:p>
            <a:endParaRPr lang="en-US"/>
          </a:p>
        </p:txBody>
      </p:sp>
      <p:sp>
        <p:nvSpPr>
          <p:cNvPr id="14404" name="AutoShape 68"/>
          <p:cNvSpPr>
            <a:spLocks noChangeArrowheads="1"/>
          </p:cNvSpPr>
          <p:nvPr/>
        </p:nvSpPr>
        <p:spPr bwMode="auto">
          <a:xfrm>
            <a:off x="5878513" y="1585913"/>
            <a:ext cx="728662" cy="806450"/>
          </a:xfrm>
          <a:prstGeom prst="downArrow">
            <a:avLst>
              <a:gd name="adj1" fmla="val 50000"/>
              <a:gd name="adj2" fmla="val 27669"/>
            </a:avLst>
          </a:prstGeom>
          <a:noFill/>
          <a:ln w="38100">
            <a:solidFill>
              <a:srgbClr val="FF0000"/>
            </a:solidFill>
            <a:miter lim="800000"/>
            <a:headEnd/>
            <a:tailEnd/>
          </a:ln>
          <a:effectLst/>
        </p:spPr>
        <p:txBody>
          <a:bodyPr wrap="none" anchor="ctr"/>
          <a:lstStyle/>
          <a:p>
            <a:endParaRPr lang="en-US"/>
          </a:p>
        </p:txBody>
      </p:sp>
      <p:sp>
        <p:nvSpPr>
          <p:cNvPr id="14405" name="AutoShape 69"/>
          <p:cNvSpPr>
            <a:spLocks noChangeArrowheads="1"/>
          </p:cNvSpPr>
          <p:nvPr/>
        </p:nvSpPr>
        <p:spPr bwMode="auto">
          <a:xfrm>
            <a:off x="3343275" y="1508125"/>
            <a:ext cx="1766888" cy="577850"/>
          </a:xfrm>
          <a:prstGeom prst="upArrow">
            <a:avLst>
              <a:gd name="adj1" fmla="val 50000"/>
              <a:gd name="adj2" fmla="val 25000"/>
            </a:avLst>
          </a:prstGeom>
          <a:noFill/>
          <a:ln w="38100" cap="rnd">
            <a:solidFill>
              <a:srgbClr val="FF0000"/>
            </a:solidFill>
            <a:prstDash val="sysDot"/>
            <a:miter lim="800000"/>
            <a:headEnd/>
            <a:tailEnd/>
          </a:ln>
          <a:effectLst/>
        </p:spPr>
        <p:txBody>
          <a:bodyPr wrap="none" anchor="ctr"/>
          <a:lstStyle/>
          <a:p>
            <a:endParaRPr lang="en-US"/>
          </a:p>
        </p:txBody>
      </p:sp>
      <p:pic>
        <p:nvPicPr>
          <p:cNvPr id="14406" name="Picture 70" descr="red infantry"/>
          <p:cNvPicPr>
            <a:picLocks noChangeAspect="1" noChangeArrowheads="1"/>
          </p:cNvPicPr>
          <p:nvPr/>
        </p:nvPicPr>
        <p:blipFill>
          <a:blip r:embed="rId5"/>
          <a:srcRect/>
          <a:stretch>
            <a:fillRect/>
          </a:stretch>
        </p:blipFill>
        <p:spPr bwMode="auto">
          <a:xfrm rot="5400000">
            <a:off x="5592763" y="2676525"/>
            <a:ext cx="935037" cy="595313"/>
          </a:xfrm>
          <a:prstGeom prst="rect">
            <a:avLst/>
          </a:prstGeom>
          <a:noFill/>
          <a:ln w="9525">
            <a:noFill/>
            <a:miter lim="800000"/>
            <a:headEnd/>
            <a:tailEnd/>
          </a:ln>
        </p:spPr>
      </p:pic>
      <p:pic>
        <p:nvPicPr>
          <p:cNvPr id="14407" name="Picture 71" descr="red infantry"/>
          <p:cNvPicPr>
            <a:picLocks noChangeAspect="1" noChangeArrowheads="1"/>
          </p:cNvPicPr>
          <p:nvPr/>
        </p:nvPicPr>
        <p:blipFill>
          <a:blip r:embed="rId5"/>
          <a:srcRect/>
          <a:stretch>
            <a:fillRect/>
          </a:stretch>
        </p:blipFill>
        <p:spPr bwMode="auto">
          <a:xfrm rot="5400000">
            <a:off x="1866900" y="2676526"/>
            <a:ext cx="935037" cy="595312"/>
          </a:xfrm>
          <a:prstGeom prst="rect">
            <a:avLst/>
          </a:prstGeom>
          <a:noFill/>
          <a:ln w="9525">
            <a:noFill/>
            <a:miter lim="800000"/>
            <a:headEnd/>
            <a:tailEnd/>
          </a:ln>
        </p:spPr>
      </p:pic>
      <p:sp>
        <p:nvSpPr>
          <p:cNvPr id="14408" name="AutoShape 72"/>
          <p:cNvSpPr>
            <a:spLocks noChangeArrowheads="1"/>
          </p:cNvSpPr>
          <p:nvPr/>
        </p:nvSpPr>
        <p:spPr bwMode="auto">
          <a:xfrm>
            <a:off x="2574925" y="1047750"/>
            <a:ext cx="3341688" cy="2151063"/>
          </a:xfrm>
          <a:prstGeom prst="downArrow">
            <a:avLst>
              <a:gd name="adj1" fmla="val 50000"/>
              <a:gd name="adj2" fmla="val 25000"/>
            </a:avLst>
          </a:prstGeom>
          <a:noFill/>
          <a:ln w="38100">
            <a:solidFill>
              <a:srgbClr val="FF0000"/>
            </a:solidFill>
            <a:miter lim="800000"/>
            <a:headEnd/>
            <a:tailEnd/>
          </a:ln>
          <a:effectLst/>
        </p:spPr>
        <p:txBody>
          <a:bodyPr wrap="none" anchor="ctr"/>
          <a:lstStyle/>
          <a:p>
            <a:endParaRPr lang="en-US"/>
          </a:p>
        </p:txBody>
      </p:sp>
      <p:sp>
        <p:nvSpPr>
          <p:cNvPr id="14409" name="AutoShape 73"/>
          <p:cNvSpPr>
            <a:spLocks noChangeArrowheads="1"/>
          </p:cNvSpPr>
          <p:nvPr/>
        </p:nvSpPr>
        <p:spPr bwMode="auto">
          <a:xfrm rot="5400000">
            <a:off x="7183438" y="6002338"/>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4410" name="AutoShape 74"/>
          <p:cNvSpPr>
            <a:spLocks noChangeArrowheads="1"/>
          </p:cNvSpPr>
          <p:nvPr/>
        </p:nvSpPr>
        <p:spPr bwMode="auto">
          <a:xfrm rot="5400000">
            <a:off x="4802188" y="592455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4411" name="AutoShape 75"/>
          <p:cNvSpPr>
            <a:spLocks noChangeArrowheads="1"/>
          </p:cNvSpPr>
          <p:nvPr/>
        </p:nvSpPr>
        <p:spPr bwMode="auto">
          <a:xfrm rot="5400000">
            <a:off x="5264150" y="6078538"/>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4412" name="AutoShape 76"/>
          <p:cNvSpPr>
            <a:spLocks noChangeArrowheads="1"/>
          </p:cNvSpPr>
          <p:nvPr/>
        </p:nvSpPr>
        <p:spPr bwMode="auto">
          <a:xfrm rot="5400000">
            <a:off x="6262688" y="5964238"/>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4413" name="AutoShape 77"/>
          <p:cNvSpPr>
            <a:spLocks noChangeArrowheads="1"/>
          </p:cNvSpPr>
          <p:nvPr/>
        </p:nvSpPr>
        <p:spPr bwMode="auto">
          <a:xfrm rot="5400000">
            <a:off x="6723063" y="5924550"/>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4414" name="AutoShape 78"/>
          <p:cNvSpPr>
            <a:spLocks noChangeArrowheads="1"/>
          </p:cNvSpPr>
          <p:nvPr/>
        </p:nvSpPr>
        <p:spPr bwMode="auto">
          <a:xfrm rot="5400000" flipV="1">
            <a:off x="5724525" y="6002338"/>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4415" name="AutoShape 79"/>
          <p:cNvSpPr>
            <a:spLocks noChangeArrowheads="1"/>
          </p:cNvSpPr>
          <p:nvPr/>
        </p:nvSpPr>
        <p:spPr bwMode="auto">
          <a:xfrm rot="5400000" flipV="1">
            <a:off x="3881438" y="6040438"/>
            <a:ext cx="304800" cy="228600"/>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sp>
        <p:nvSpPr>
          <p:cNvPr id="14419" name="Rectangle 83"/>
          <p:cNvSpPr>
            <a:spLocks noChangeArrowheads="1"/>
          </p:cNvSpPr>
          <p:nvPr/>
        </p:nvSpPr>
        <p:spPr bwMode="auto">
          <a:xfrm>
            <a:off x="6799263" y="625475"/>
            <a:ext cx="115887" cy="38100"/>
          </a:xfrm>
          <a:prstGeom prst="rect">
            <a:avLst/>
          </a:prstGeom>
          <a:solidFill>
            <a:srgbClr val="CCCC00"/>
          </a:solidFill>
          <a:ln w="9525">
            <a:noFill/>
            <a:miter lim="800000"/>
            <a:headEnd/>
            <a:tailEnd/>
          </a:ln>
          <a:effectLst/>
        </p:spPr>
        <p:txBody>
          <a:bodyPr wrap="none" anchor="ctr"/>
          <a:lstStyle/>
          <a:p>
            <a:endParaRPr lang="en-US"/>
          </a:p>
        </p:txBody>
      </p:sp>
      <p:sp>
        <p:nvSpPr>
          <p:cNvPr id="14420" name="Line 84"/>
          <p:cNvSpPr>
            <a:spLocks noChangeShapeType="1"/>
          </p:cNvSpPr>
          <p:nvPr/>
        </p:nvSpPr>
        <p:spPr bwMode="auto">
          <a:xfrm flipH="1" flipV="1">
            <a:off x="1230313" y="663575"/>
            <a:ext cx="38100" cy="77788"/>
          </a:xfrm>
          <a:prstGeom prst="line">
            <a:avLst/>
          </a:prstGeom>
          <a:noFill/>
          <a:ln w="38100">
            <a:solidFill>
              <a:srgbClr val="3366FF"/>
            </a:solidFill>
            <a:round/>
            <a:headEnd/>
            <a:tailEnd/>
          </a:ln>
          <a:effectLst/>
        </p:spPr>
        <p:txBody>
          <a:bodyPr/>
          <a:lstStyle/>
          <a:p>
            <a:endParaRPr lang="en-US"/>
          </a:p>
        </p:txBody>
      </p:sp>
      <p:sp>
        <p:nvSpPr>
          <p:cNvPr id="14421" name="Text Box 85"/>
          <p:cNvSpPr txBox="1">
            <a:spLocks noChangeArrowheads="1"/>
          </p:cNvSpPr>
          <p:nvPr/>
        </p:nvSpPr>
        <p:spPr bwMode="auto">
          <a:xfrm>
            <a:off x="8235950" y="6362700"/>
            <a:ext cx="92075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1200" b="1"/>
              <a:t>Persians</a:t>
            </a:r>
          </a:p>
          <a:p>
            <a:pPr algn="ctr">
              <a:lnSpc>
                <a:spcPct val="75000"/>
              </a:lnSpc>
              <a:spcBef>
                <a:spcPct val="50000"/>
              </a:spcBef>
            </a:pPr>
            <a:r>
              <a:rPr lang="en-US" sz="1200"/>
              <a:t>(Datis)</a:t>
            </a:r>
          </a:p>
        </p:txBody>
      </p:sp>
      <p:sp>
        <p:nvSpPr>
          <p:cNvPr id="14423" name="Text Box 87"/>
          <p:cNvSpPr txBox="1">
            <a:spLocks noChangeArrowheads="1"/>
          </p:cNvSpPr>
          <p:nvPr/>
        </p:nvSpPr>
        <p:spPr bwMode="auto">
          <a:xfrm>
            <a:off x="0" y="5356225"/>
            <a:ext cx="3427413" cy="1501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2000" b="1"/>
              <a:t>Persians</a:t>
            </a:r>
          </a:p>
          <a:p>
            <a:pPr algn="ctr">
              <a:lnSpc>
                <a:spcPct val="75000"/>
              </a:lnSpc>
              <a:spcBef>
                <a:spcPct val="50000"/>
              </a:spcBef>
            </a:pPr>
            <a:r>
              <a:rPr lang="en-US" sz="2000"/>
              <a:t>(Datis)</a:t>
            </a:r>
          </a:p>
          <a:p>
            <a:pPr>
              <a:lnSpc>
                <a:spcPct val="75000"/>
              </a:lnSpc>
              <a:spcBef>
                <a:spcPct val="50000"/>
              </a:spcBef>
            </a:pPr>
            <a:r>
              <a:rPr lang="en-US" sz="2000"/>
              <a:t>19,000 infantry</a:t>
            </a:r>
          </a:p>
          <a:p>
            <a:pPr>
              <a:lnSpc>
                <a:spcPct val="75000"/>
              </a:lnSpc>
              <a:spcBef>
                <a:spcPct val="50000"/>
              </a:spcBef>
            </a:pPr>
            <a:r>
              <a:rPr lang="en-US" sz="2000"/>
              <a:t>1,000 cavalry</a:t>
            </a:r>
          </a:p>
        </p:txBody>
      </p:sp>
      <p:sp>
        <p:nvSpPr>
          <p:cNvPr id="14424" name="Text Box 88"/>
          <p:cNvSpPr txBox="1">
            <a:spLocks noChangeArrowheads="1"/>
          </p:cNvSpPr>
          <p:nvPr/>
        </p:nvSpPr>
        <p:spPr bwMode="auto">
          <a:xfrm>
            <a:off x="0" y="5737225"/>
            <a:ext cx="2997200" cy="1120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2000" b="1"/>
              <a:t>Athenians &amp; Plataeans</a:t>
            </a:r>
          </a:p>
          <a:p>
            <a:pPr algn="ctr">
              <a:lnSpc>
                <a:spcPct val="75000"/>
              </a:lnSpc>
              <a:spcBef>
                <a:spcPct val="50000"/>
              </a:spcBef>
            </a:pPr>
            <a:r>
              <a:rPr lang="en-US" sz="2000"/>
              <a:t>(Miltiades)</a:t>
            </a:r>
          </a:p>
          <a:p>
            <a:pPr>
              <a:lnSpc>
                <a:spcPct val="75000"/>
              </a:lnSpc>
              <a:spcBef>
                <a:spcPct val="50000"/>
              </a:spcBef>
            </a:pPr>
            <a:r>
              <a:rPr lang="en-US" sz="2000"/>
              <a:t>11,000 hoplites</a:t>
            </a:r>
          </a:p>
        </p:txBody>
      </p:sp>
      <p:sp>
        <p:nvSpPr>
          <p:cNvPr id="14437" name="Text Box 101"/>
          <p:cNvSpPr txBox="1">
            <a:spLocks noChangeArrowheads="1"/>
          </p:cNvSpPr>
          <p:nvPr/>
        </p:nvSpPr>
        <p:spPr bwMode="auto">
          <a:xfrm>
            <a:off x="8083550" y="6067425"/>
            <a:ext cx="1060450" cy="282575"/>
          </a:xfrm>
          <a:prstGeom prst="rect">
            <a:avLst/>
          </a:prstGeom>
          <a:solidFill>
            <a:schemeClr val="bg1"/>
          </a:solidFill>
          <a:ln w="38100">
            <a:solidFill>
              <a:srgbClr val="0000FF"/>
            </a:solidFill>
            <a:miter lim="800000"/>
            <a:headEnd/>
            <a:tailEnd/>
          </a:ln>
          <a:effectLst/>
        </p:spPr>
        <p:txBody>
          <a:bodyPr>
            <a:spAutoFit/>
          </a:bodyPr>
          <a:lstStyle/>
          <a:p>
            <a:pPr algn="ctr">
              <a:spcBef>
                <a:spcPct val="50000"/>
              </a:spcBef>
            </a:pPr>
            <a:r>
              <a:rPr lang="en-US" sz="1000"/>
              <a:t>The Immortals</a:t>
            </a:r>
          </a:p>
        </p:txBody>
      </p:sp>
      <p:sp>
        <p:nvSpPr>
          <p:cNvPr id="14438" name="Text Box 102"/>
          <p:cNvSpPr txBox="1">
            <a:spLocks noChangeArrowheads="1"/>
          </p:cNvSpPr>
          <p:nvPr/>
        </p:nvSpPr>
        <p:spPr bwMode="auto">
          <a:xfrm>
            <a:off x="1824038" y="2665413"/>
            <a:ext cx="5419725" cy="2263775"/>
          </a:xfrm>
          <a:prstGeom prst="rect">
            <a:avLst/>
          </a:prstGeom>
          <a:solidFill>
            <a:schemeClr val="bg1">
              <a:alpha val="80000"/>
            </a:schemeClr>
          </a:solidFill>
          <a:ln w="38100">
            <a:solidFill>
              <a:srgbClr val="0000FF"/>
            </a:solidFill>
            <a:miter lim="800000"/>
            <a:headEnd/>
            <a:tailEnd/>
          </a:ln>
          <a:effectLst/>
        </p:spPr>
        <p:txBody>
          <a:bodyPr>
            <a:spAutoFit/>
          </a:bodyPr>
          <a:lstStyle/>
          <a:p>
            <a:pPr>
              <a:spcBef>
                <a:spcPct val="50000"/>
              </a:spcBef>
            </a:pPr>
            <a:r>
              <a:rPr lang="en-US" sz="2000"/>
              <a:t>The Immortals are Persia’s most elite unit which double as an imperial guard and conventional land force. Their numerical strength is always supplemented to 10,000, dead or wounded being replaced immediately. This is done to preserve the cohesion and mystique of the unit.</a:t>
            </a:r>
          </a:p>
        </p:txBody>
      </p:sp>
      <p:grpSp>
        <p:nvGrpSpPr>
          <p:cNvPr id="14439" name="Group 103"/>
          <p:cNvGrpSpPr>
            <a:grpSpLocks/>
          </p:cNvGrpSpPr>
          <p:nvPr/>
        </p:nvGrpSpPr>
        <p:grpSpPr bwMode="auto">
          <a:xfrm>
            <a:off x="8788400" y="1216025"/>
            <a:ext cx="355600" cy="420688"/>
            <a:chOff x="226" y="766"/>
            <a:chExt cx="224" cy="265"/>
          </a:xfrm>
        </p:grpSpPr>
        <p:sp>
          <p:nvSpPr>
            <p:cNvPr id="14440" name="AutoShape 104"/>
            <p:cNvSpPr>
              <a:spLocks noChangeArrowheads="1"/>
            </p:cNvSpPr>
            <p:nvPr/>
          </p:nvSpPr>
          <p:spPr bwMode="auto">
            <a:xfrm rot="2527750">
              <a:off x="226" y="850"/>
              <a:ext cx="29" cy="181"/>
            </a:xfrm>
            <a:prstGeom prst="upArrow">
              <a:avLst>
                <a:gd name="adj1" fmla="val 50000"/>
                <a:gd name="adj2" fmla="val 156034"/>
              </a:avLst>
            </a:prstGeom>
            <a:solidFill>
              <a:schemeClr val="tx1"/>
            </a:solidFill>
            <a:ln w="9525">
              <a:solidFill>
                <a:schemeClr val="tx1"/>
              </a:solidFill>
              <a:miter lim="800000"/>
              <a:headEnd/>
              <a:tailEnd/>
            </a:ln>
            <a:effectLst/>
          </p:spPr>
          <p:txBody>
            <a:bodyPr wrap="none" anchor="ctr"/>
            <a:lstStyle/>
            <a:p>
              <a:endParaRPr lang="en-US"/>
            </a:p>
          </p:txBody>
        </p:sp>
        <p:sp>
          <p:nvSpPr>
            <p:cNvPr id="14441" name="Text Box 105"/>
            <p:cNvSpPr txBox="1">
              <a:spLocks noChangeArrowheads="1"/>
            </p:cNvSpPr>
            <p:nvPr/>
          </p:nvSpPr>
          <p:spPr bwMode="auto">
            <a:xfrm rot="2527750">
              <a:off x="236" y="766"/>
              <a:ext cx="214" cy="173"/>
            </a:xfrm>
            <a:prstGeom prst="rect">
              <a:avLst/>
            </a:prstGeom>
            <a:noFill/>
            <a:ln w="9525">
              <a:noFill/>
              <a:miter lim="800000"/>
              <a:headEnd/>
              <a:tailEnd/>
            </a:ln>
            <a:effectLst/>
          </p:spPr>
          <p:txBody>
            <a:bodyPr>
              <a:spAutoFit/>
            </a:bodyPr>
            <a:lstStyle/>
            <a:p>
              <a:pPr>
                <a:spcBef>
                  <a:spcPct val="50000"/>
                </a:spcBef>
              </a:pPr>
              <a:r>
                <a:rPr lang="en-US" sz="1200" b="1"/>
                <a:t>N</a:t>
              </a:r>
            </a:p>
          </p:txBody>
        </p:sp>
      </p:grpSp>
      <p:grpSp>
        <p:nvGrpSpPr>
          <p:cNvPr id="14442" name="Group 106"/>
          <p:cNvGrpSpPr>
            <a:grpSpLocks/>
          </p:cNvGrpSpPr>
          <p:nvPr/>
        </p:nvGrpSpPr>
        <p:grpSpPr bwMode="auto">
          <a:xfrm>
            <a:off x="831850" y="2665413"/>
            <a:ext cx="7939088" cy="2039937"/>
            <a:chOff x="572" y="1150"/>
            <a:chExt cx="5001" cy="1285"/>
          </a:xfrm>
        </p:grpSpPr>
        <p:sp>
          <p:nvSpPr>
            <p:cNvPr id="14443" name="Text Box 107"/>
            <p:cNvSpPr txBox="1">
              <a:spLocks noChangeArrowheads="1"/>
            </p:cNvSpPr>
            <p:nvPr/>
          </p:nvSpPr>
          <p:spPr bwMode="auto">
            <a:xfrm>
              <a:off x="572" y="1150"/>
              <a:ext cx="5001" cy="1285"/>
            </a:xfrm>
            <a:prstGeom prst="rect">
              <a:avLst/>
            </a:prstGeom>
            <a:solidFill>
              <a:schemeClr val="bg1">
                <a:alpha val="80000"/>
              </a:schemeClr>
            </a:solidFill>
            <a:ln w="38100">
              <a:solidFill>
                <a:schemeClr val="tx1"/>
              </a:solidFill>
              <a:miter lim="800000"/>
              <a:headEnd/>
              <a:tailEnd/>
            </a:ln>
            <a:effectLst/>
          </p:spPr>
          <p:txBody>
            <a:bodyPr>
              <a:spAutoFit/>
            </a:bodyPr>
            <a:lstStyle/>
            <a:p>
              <a:pPr>
                <a:lnSpc>
                  <a:spcPct val="125000"/>
                </a:lnSpc>
                <a:spcBef>
                  <a:spcPct val="50000"/>
                </a:spcBef>
              </a:pPr>
              <a:r>
                <a:rPr lang="en-CA"/>
                <a:t>Athenians &amp; Plataeans		Persians</a:t>
              </a:r>
            </a:p>
            <a:p>
              <a:pPr>
                <a:lnSpc>
                  <a:spcPct val="140000"/>
                </a:lnSpc>
                <a:spcBef>
                  <a:spcPct val="50000"/>
                </a:spcBef>
              </a:pPr>
              <a:r>
                <a:rPr lang="en-CA"/>
                <a:t>Hoplites				Infantry	</a:t>
              </a:r>
            </a:p>
            <a:p>
              <a:pPr>
                <a:lnSpc>
                  <a:spcPct val="140000"/>
                </a:lnSpc>
                <a:spcBef>
                  <a:spcPct val="50000"/>
                </a:spcBef>
              </a:pPr>
              <a:r>
                <a:rPr lang="en-CA"/>
                <a:t>				Cavalry</a:t>
              </a:r>
            </a:p>
            <a:p>
              <a:pPr>
                <a:lnSpc>
                  <a:spcPct val="140000"/>
                </a:lnSpc>
                <a:spcBef>
                  <a:spcPct val="50000"/>
                </a:spcBef>
              </a:pPr>
              <a:r>
                <a:rPr lang="en-CA"/>
                <a:t>				Transport ships</a:t>
              </a:r>
            </a:p>
          </p:txBody>
        </p:sp>
        <p:pic>
          <p:nvPicPr>
            <p:cNvPr id="14444" name="Picture 108" descr="blue cavalry"/>
            <p:cNvPicPr>
              <a:picLocks noChangeAspect="1" noChangeArrowheads="1"/>
            </p:cNvPicPr>
            <p:nvPr/>
          </p:nvPicPr>
          <p:blipFill>
            <a:blip r:embed="rId3"/>
            <a:srcRect/>
            <a:stretch>
              <a:fillRect/>
            </a:stretch>
          </p:blipFill>
          <p:spPr bwMode="auto">
            <a:xfrm>
              <a:off x="4274" y="1872"/>
              <a:ext cx="416" cy="272"/>
            </a:xfrm>
            <a:prstGeom prst="rect">
              <a:avLst/>
            </a:prstGeom>
            <a:noFill/>
          </p:spPr>
        </p:pic>
        <p:sp>
          <p:nvSpPr>
            <p:cNvPr id="14445" name="AutoShape 109"/>
            <p:cNvSpPr>
              <a:spLocks noChangeArrowheads="1"/>
            </p:cNvSpPr>
            <p:nvPr/>
          </p:nvSpPr>
          <p:spPr bwMode="auto">
            <a:xfrm>
              <a:off x="4371" y="2208"/>
              <a:ext cx="192" cy="144"/>
            </a:xfrm>
            <a:prstGeom prst="flowChartDelay">
              <a:avLst/>
            </a:prstGeom>
            <a:solidFill>
              <a:schemeClr val="bg1"/>
            </a:solidFill>
            <a:ln w="38100">
              <a:solidFill>
                <a:srgbClr val="0000FF"/>
              </a:solidFill>
              <a:miter lim="800000"/>
              <a:headEnd/>
              <a:tailEnd/>
            </a:ln>
            <a:effectLst/>
          </p:spPr>
          <p:txBody>
            <a:bodyPr wrap="none" anchor="ctr"/>
            <a:lstStyle/>
            <a:p>
              <a:endParaRPr lang="en-US"/>
            </a:p>
          </p:txBody>
        </p:sp>
        <p:pic>
          <p:nvPicPr>
            <p:cNvPr id="14446" name="Picture 110" descr="red infantry"/>
            <p:cNvPicPr>
              <a:picLocks noChangeAspect="1" noChangeArrowheads="1"/>
            </p:cNvPicPr>
            <p:nvPr/>
          </p:nvPicPr>
          <p:blipFill>
            <a:blip r:embed="rId5"/>
            <a:srcRect/>
            <a:stretch>
              <a:fillRect/>
            </a:stretch>
          </p:blipFill>
          <p:spPr bwMode="auto">
            <a:xfrm>
              <a:off x="1582" y="1439"/>
              <a:ext cx="589" cy="375"/>
            </a:xfrm>
            <a:prstGeom prst="rect">
              <a:avLst/>
            </a:prstGeom>
            <a:noFill/>
          </p:spPr>
        </p:pic>
        <p:pic>
          <p:nvPicPr>
            <p:cNvPr id="14447" name="Picture 111" descr="blue infantry"/>
            <p:cNvPicPr>
              <a:picLocks noChangeAspect="1" noChangeArrowheads="1"/>
            </p:cNvPicPr>
            <p:nvPr/>
          </p:nvPicPr>
          <p:blipFill>
            <a:blip r:embed="rId4"/>
            <a:srcRect/>
            <a:stretch>
              <a:fillRect/>
            </a:stretch>
          </p:blipFill>
          <p:spPr bwMode="auto">
            <a:xfrm>
              <a:off x="4178" y="1439"/>
              <a:ext cx="576" cy="367"/>
            </a:xfrm>
            <a:prstGeom prst="rect">
              <a:avLst/>
            </a:prstGeom>
            <a:noFill/>
          </p:spPr>
        </p:pic>
      </p:grpSp>
      <p:sp>
        <p:nvSpPr>
          <p:cNvPr id="14448" name="Text Box 112"/>
          <p:cNvSpPr txBox="1">
            <a:spLocks noChangeArrowheads="1"/>
          </p:cNvSpPr>
          <p:nvPr/>
        </p:nvSpPr>
        <p:spPr bwMode="auto">
          <a:xfrm>
            <a:off x="0" y="1173163"/>
            <a:ext cx="1060450"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sz="1000">
                <a:cs typeface="Arial" charset="0"/>
              </a:rPr>
              <a:t>Symbol guide</a:t>
            </a:r>
          </a:p>
        </p:txBody>
      </p:sp>
      <p:grpSp>
        <p:nvGrpSpPr>
          <p:cNvPr id="14451" name="Group 115"/>
          <p:cNvGrpSpPr>
            <a:grpSpLocks/>
          </p:cNvGrpSpPr>
          <p:nvPr/>
        </p:nvGrpSpPr>
        <p:grpSpPr bwMode="auto">
          <a:xfrm>
            <a:off x="6737350" y="701675"/>
            <a:ext cx="2406650" cy="431800"/>
            <a:chOff x="2951" y="4756"/>
            <a:chExt cx="1516" cy="272"/>
          </a:xfrm>
        </p:grpSpPr>
        <p:sp>
          <p:nvSpPr>
            <p:cNvPr id="14452" name="Rectangle 116"/>
            <p:cNvSpPr>
              <a:spLocks noChangeArrowheads="1"/>
            </p:cNvSpPr>
            <p:nvPr/>
          </p:nvSpPr>
          <p:spPr bwMode="auto">
            <a:xfrm>
              <a:off x="3058" y="4756"/>
              <a:ext cx="1409" cy="272"/>
            </a:xfrm>
            <a:prstGeom prst="rect">
              <a:avLst/>
            </a:prstGeom>
            <a:solidFill>
              <a:schemeClr val="bg1"/>
            </a:solidFill>
            <a:ln w="38100">
              <a:solidFill>
                <a:schemeClr val="tx1"/>
              </a:solidFill>
              <a:miter lim="800000"/>
              <a:headEnd/>
              <a:tailEnd/>
            </a:ln>
            <a:effectLst/>
          </p:spPr>
          <p:txBody>
            <a:bodyPr wrap="none" anchor="ctr"/>
            <a:lstStyle/>
            <a:p>
              <a:endParaRPr lang="en-US"/>
            </a:p>
          </p:txBody>
        </p:sp>
        <p:sp>
          <p:nvSpPr>
            <p:cNvPr id="14453" name="Line 117"/>
            <p:cNvSpPr>
              <a:spLocks noChangeShapeType="1"/>
            </p:cNvSpPr>
            <p:nvPr/>
          </p:nvSpPr>
          <p:spPr bwMode="auto">
            <a:xfrm rot="-5400000">
              <a:off x="3759" y="4357"/>
              <a:ext cx="0" cy="1206"/>
            </a:xfrm>
            <a:prstGeom prst="line">
              <a:avLst/>
            </a:prstGeom>
            <a:noFill/>
            <a:ln w="25400">
              <a:solidFill>
                <a:schemeClr val="tx1"/>
              </a:solidFill>
              <a:round/>
              <a:headEnd/>
              <a:tailEnd/>
            </a:ln>
            <a:effectLst/>
          </p:spPr>
          <p:txBody>
            <a:bodyPr/>
            <a:lstStyle/>
            <a:p>
              <a:endParaRPr lang="en-US"/>
            </a:p>
          </p:txBody>
        </p:sp>
        <p:sp>
          <p:nvSpPr>
            <p:cNvPr id="14454" name="Line 118"/>
            <p:cNvSpPr>
              <a:spLocks noChangeShapeType="1"/>
            </p:cNvSpPr>
            <p:nvPr/>
          </p:nvSpPr>
          <p:spPr bwMode="auto">
            <a:xfrm rot="-5400000">
              <a:off x="3722" y="4933"/>
              <a:ext cx="68" cy="0"/>
            </a:xfrm>
            <a:prstGeom prst="line">
              <a:avLst/>
            </a:prstGeom>
            <a:noFill/>
            <a:ln w="25400">
              <a:solidFill>
                <a:schemeClr val="tx1"/>
              </a:solidFill>
              <a:round/>
              <a:headEnd/>
              <a:tailEnd/>
            </a:ln>
            <a:effectLst/>
          </p:spPr>
          <p:txBody>
            <a:bodyPr/>
            <a:lstStyle/>
            <a:p>
              <a:endParaRPr lang="en-US"/>
            </a:p>
          </p:txBody>
        </p:sp>
        <p:sp>
          <p:nvSpPr>
            <p:cNvPr id="14455" name="Line 119"/>
            <p:cNvSpPr>
              <a:spLocks noChangeShapeType="1"/>
            </p:cNvSpPr>
            <p:nvPr/>
          </p:nvSpPr>
          <p:spPr bwMode="auto">
            <a:xfrm rot="-5400000">
              <a:off x="4326" y="4933"/>
              <a:ext cx="68" cy="0"/>
            </a:xfrm>
            <a:prstGeom prst="line">
              <a:avLst/>
            </a:prstGeom>
            <a:noFill/>
            <a:ln w="25400">
              <a:solidFill>
                <a:schemeClr val="tx1"/>
              </a:solidFill>
              <a:round/>
              <a:headEnd/>
              <a:tailEnd/>
            </a:ln>
            <a:effectLst/>
          </p:spPr>
          <p:txBody>
            <a:bodyPr/>
            <a:lstStyle/>
            <a:p>
              <a:endParaRPr lang="en-US"/>
            </a:p>
          </p:txBody>
        </p:sp>
        <p:sp>
          <p:nvSpPr>
            <p:cNvPr id="14456" name="Line 120"/>
            <p:cNvSpPr>
              <a:spLocks noChangeShapeType="1"/>
            </p:cNvSpPr>
            <p:nvPr/>
          </p:nvSpPr>
          <p:spPr bwMode="auto">
            <a:xfrm rot="-5400000">
              <a:off x="3123" y="4932"/>
              <a:ext cx="68" cy="0"/>
            </a:xfrm>
            <a:prstGeom prst="line">
              <a:avLst/>
            </a:prstGeom>
            <a:noFill/>
            <a:ln w="25400">
              <a:solidFill>
                <a:schemeClr val="tx1"/>
              </a:solidFill>
              <a:round/>
              <a:headEnd/>
              <a:tailEnd/>
            </a:ln>
            <a:effectLst/>
          </p:spPr>
          <p:txBody>
            <a:bodyPr/>
            <a:lstStyle/>
            <a:p>
              <a:endParaRPr lang="en-US"/>
            </a:p>
          </p:txBody>
        </p:sp>
        <p:sp>
          <p:nvSpPr>
            <p:cNvPr id="14457" name="Text Box 121"/>
            <p:cNvSpPr txBox="1">
              <a:spLocks noChangeArrowheads="1"/>
            </p:cNvSpPr>
            <p:nvPr/>
          </p:nvSpPr>
          <p:spPr bwMode="auto">
            <a:xfrm>
              <a:off x="2951" y="4756"/>
              <a:ext cx="382" cy="154"/>
            </a:xfrm>
            <a:prstGeom prst="rect">
              <a:avLst/>
            </a:prstGeom>
            <a:noFill/>
            <a:ln w="9525">
              <a:noFill/>
              <a:miter lim="800000"/>
              <a:headEnd/>
              <a:tailEnd/>
            </a:ln>
            <a:effectLst/>
          </p:spPr>
          <p:txBody>
            <a:bodyPr>
              <a:spAutoFit/>
            </a:bodyPr>
            <a:lstStyle/>
            <a:p>
              <a:pPr algn="ctr">
                <a:spcBef>
                  <a:spcPct val="50000"/>
                </a:spcBef>
              </a:pPr>
              <a:r>
                <a:rPr lang="en-CA" sz="1000">
                  <a:cs typeface="Arial" charset="0"/>
                </a:rPr>
                <a:t>  0</a:t>
              </a:r>
            </a:p>
          </p:txBody>
        </p:sp>
        <p:sp>
          <p:nvSpPr>
            <p:cNvPr id="14458" name="Text Box 122"/>
            <p:cNvSpPr txBox="1">
              <a:spLocks noChangeArrowheads="1"/>
            </p:cNvSpPr>
            <p:nvPr/>
          </p:nvSpPr>
          <p:spPr bwMode="auto">
            <a:xfrm>
              <a:off x="3534" y="4756"/>
              <a:ext cx="382" cy="154"/>
            </a:xfrm>
            <a:prstGeom prst="rect">
              <a:avLst/>
            </a:prstGeom>
            <a:noFill/>
            <a:ln w="9525">
              <a:noFill/>
              <a:miter lim="800000"/>
              <a:headEnd/>
              <a:tailEnd/>
            </a:ln>
            <a:effectLst/>
          </p:spPr>
          <p:txBody>
            <a:bodyPr>
              <a:spAutoFit/>
            </a:bodyPr>
            <a:lstStyle/>
            <a:p>
              <a:pPr algn="ctr">
                <a:spcBef>
                  <a:spcPct val="50000"/>
                </a:spcBef>
              </a:pPr>
              <a:r>
                <a:rPr lang="en-CA" sz="1000">
                  <a:cs typeface="Arial" charset="0"/>
                </a:rPr>
                <a:t>  0.5</a:t>
              </a:r>
            </a:p>
          </p:txBody>
        </p:sp>
        <p:sp>
          <p:nvSpPr>
            <p:cNvPr id="14459" name="Text Box 123"/>
            <p:cNvSpPr txBox="1">
              <a:spLocks noChangeArrowheads="1"/>
            </p:cNvSpPr>
            <p:nvPr/>
          </p:nvSpPr>
          <p:spPr bwMode="auto">
            <a:xfrm>
              <a:off x="4146" y="4756"/>
              <a:ext cx="321" cy="154"/>
            </a:xfrm>
            <a:prstGeom prst="rect">
              <a:avLst/>
            </a:prstGeom>
            <a:noFill/>
            <a:ln w="9525">
              <a:noFill/>
              <a:miter lim="800000"/>
              <a:headEnd/>
              <a:tailEnd/>
            </a:ln>
            <a:effectLst/>
          </p:spPr>
          <p:txBody>
            <a:bodyPr>
              <a:spAutoFit/>
            </a:bodyPr>
            <a:lstStyle/>
            <a:p>
              <a:pPr algn="r">
                <a:spcBef>
                  <a:spcPct val="50000"/>
                </a:spcBef>
              </a:pPr>
              <a:r>
                <a:rPr lang="en-CA" sz="1000">
                  <a:cs typeface="Arial" charset="0"/>
                </a:rPr>
                <a:t> 1 km</a:t>
              </a:r>
            </a:p>
          </p:txBody>
        </p:sp>
      </p:grpSp>
      <p:sp>
        <p:nvSpPr>
          <p:cNvPr id="14422" name="Text Box 86"/>
          <p:cNvSpPr txBox="1">
            <a:spLocks noChangeArrowheads="1"/>
          </p:cNvSpPr>
          <p:nvPr/>
        </p:nvSpPr>
        <p:spPr bwMode="auto">
          <a:xfrm>
            <a:off x="0" y="682625"/>
            <a:ext cx="1824038"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1200" b="1"/>
              <a:t>Athenians &amp; Plateans</a:t>
            </a:r>
          </a:p>
          <a:p>
            <a:pPr algn="ctr">
              <a:lnSpc>
                <a:spcPct val="75000"/>
              </a:lnSpc>
              <a:spcBef>
                <a:spcPct val="50000"/>
              </a:spcBef>
            </a:pPr>
            <a:r>
              <a:rPr lang="en-US" sz="1200"/>
              <a:t>(Miltiades)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afterEffect">
                                  <p:stCondLst>
                                    <p:cond delay="0"/>
                                  </p:stCondLst>
                                  <p:childTnLst>
                                    <p:animMotion origin="layout" path="M -2.77778E-6 -2.59259E-6 L -2.77778E-6 -0.03078 " pathEditMode="relative" rAng="0" ptsTypes="AA">
                                      <p:cBhvr>
                                        <p:cTn id="6" dur="3000" fill="hold"/>
                                        <p:tgtEl>
                                          <p:spTgt spid="14388"/>
                                        </p:tgtEl>
                                        <p:attrNameLst>
                                          <p:attrName>ppt_x</p:attrName>
                                          <p:attrName>ppt_y</p:attrName>
                                        </p:attrNameLst>
                                      </p:cBhvr>
                                      <p:rCtr x="0" y="-16"/>
                                    </p:animMotion>
                                  </p:childTnLst>
                                </p:cTn>
                              </p:par>
                              <p:par>
                                <p:cTn id="7" presetID="64" presetClass="path" presetSubtype="0" accel="50000" decel="50000" fill="hold" nodeType="withEffect">
                                  <p:stCondLst>
                                    <p:cond delay="0"/>
                                  </p:stCondLst>
                                  <p:childTnLst>
                                    <p:animMotion origin="layout" path="M -3.88889E-6 3.7037E-6 L 0.00035 -0.0757 " pathEditMode="relative" rAng="0" ptsTypes="AA">
                                      <p:cBhvr>
                                        <p:cTn id="8" dur="2000" fill="hold"/>
                                        <p:tgtEl>
                                          <p:spTgt spid="14394"/>
                                        </p:tgtEl>
                                        <p:attrNameLst>
                                          <p:attrName>ppt_x</p:attrName>
                                          <p:attrName>ppt_y</p:attrName>
                                        </p:attrNameLst>
                                      </p:cBhvr>
                                      <p:rCtr x="0" y="-38"/>
                                    </p:animMotion>
                                  </p:childTnLst>
                                </p:cTn>
                              </p:par>
                              <p:par>
                                <p:cTn id="9" presetID="64" presetClass="path" presetSubtype="0" accel="50000" decel="50000" fill="hold" nodeType="withEffect">
                                  <p:stCondLst>
                                    <p:cond delay="0"/>
                                  </p:stCondLst>
                                  <p:childTnLst>
                                    <p:animMotion origin="layout" path="M -3.33333E-6 -3.33333E-6 L -0.00069 -0.07569 " pathEditMode="relative" rAng="0" ptsTypes="AA">
                                      <p:cBhvr>
                                        <p:cTn id="10" dur="2000" fill="hold"/>
                                        <p:tgtEl>
                                          <p:spTgt spid="14387"/>
                                        </p:tgtEl>
                                        <p:attrNameLst>
                                          <p:attrName>ppt_x</p:attrName>
                                          <p:attrName>ppt_y</p:attrName>
                                        </p:attrNameLst>
                                      </p:cBhvr>
                                      <p:rCtr x="0" y="-38"/>
                                    </p:animMotion>
                                  </p:childTnLst>
                                </p:cTn>
                              </p:par>
                              <p:par>
                                <p:cTn id="11" presetID="64" presetClass="path" presetSubtype="0" accel="50000" decel="50000" fill="hold" nodeType="withEffect">
                                  <p:stCondLst>
                                    <p:cond delay="0"/>
                                  </p:stCondLst>
                                  <p:childTnLst>
                                    <p:animMotion origin="layout" path="M 3.33333E-6 -4.44444E-6 L -0.0007 -0.075 " pathEditMode="relative" rAng="0" ptsTypes="AA">
                                      <p:cBhvr>
                                        <p:cTn id="12" dur="2000" fill="hold"/>
                                        <p:tgtEl>
                                          <p:spTgt spid="14395"/>
                                        </p:tgtEl>
                                        <p:attrNameLst>
                                          <p:attrName>ppt_x</p:attrName>
                                          <p:attrName>ppt_y</p:attrName>
                                        </p:attrNameLst>
                                      </p:cBhvr>
                                      <p:rCtr x="0" y="-38"/>
                                    </p:animMotion>
                                  </p:childTnLst>
                                </p:cTn>
                              </p:par>
                              <p:par>
                                <p:cTn id="13" presetID="64" presetClass="path" presetSubtype="0" accel="50000" decel="50000" fill="hold" nodeType="withEffect">
                                  <p:stCondLst>
                                    <p:cond delay="0"/>
                                  </p:stCondLst>
                                  <p:childTnLst>
                                    <p:animMotion origin="layout" path="M -3.88889E-6 -3.33333E-6 L -3.88889E-6 -0.07569 " pathEditMode="relative" rAng="0" ptsTypes="AA">
                                      <p:cBhvr>
                                        <p:cTn id="14" dur="2000" fill="hold"/>
                                        <p:tgtEl>
                                          <p:spTgt spid="14396"/>
                                        </p:tgtEl>
                                        <p:attrNameLst>
                                          <p:attrName>ppt_x</p:attrName>
                                          <p:attrName>ppt_y</p:attrName>
                                        </p:attrNameLst>
                                      </p:cBhvr>
                                      <p:rCtr x="0" y="-38"/>
                                    </p:animMotion>
                                  </p:childTnLst>
                                </p:cTn>
                              </p:par>
                              <p:par>
                                <p:cTn id="15" presetID="0" presetClass="path" presetSubtype="0" accel="50000" decel="50000" fill="hold" nodeType="withEffect">
                                  <p:stCondLst>
                                    <p:cond delay="0"/>
                                  </p:stCondLst>
                                  <p:childTnLst>
                                    <p:animMotion origin="layout" path="M 0 0 L 0 0.01667 " pathEditMode="relative" ptsTypes="AA">
                                      <p:cBhvr>
                                        <p:cTn id="16" dur="2000" fill="hold"/>
                                        <p:tgtEl>
                                          <p:spTgt spid="14392"/>
                                        </p:tgtEl>
                                        <p:attrNameLst>
                                          <p:attrName>ppt_x</p:attrName>
                                          <p:attrName>ppt_y</p:attrName>
                                        </p:attrNameLst>
                                      </p:cBhvr>
                                    </p:animMotion>
                                  </p:childTnLst>
                                </p:cTn>
                              </p:par>
                              <p:par>
                                <p:cTn id="17" presetID="0" presetClass="path" presetSubtype="0" accel="50000" decel="50000" fill="hold" nodeType="withEffect">
                                  <p:stCondLst>
                                    <p:cond delay="0"/>
                                  </p:stCondLst>
                                  <p:childTnLst>
                                    <p:animMotion origin="layout" path="M 0 0 L 0 0.01667 " pathEditMode="relative" rAng="0" ptsTypes="AA">
                                      <p:cBhvr>
                                        <p:cTn id="18" dur="2000" fill="hold"/>
                                        <p:tgtEl>
                                          <p:spTgt spid="14391"/>
                                        </p:tgtEl>
                                        <p:attrNameLst>
                                          <p:attrName>ppt_x</p:attrName>
                                          <p:attrName>ppt_y</p:attrName>
                                        </p:attrNameLst>
                                      </p:cBhvr>
                                      <p:rCtr x="0" y="0"/>
                                    </p:animMotion>
                                  </p:childTnLst>
                                </p:cTn>
                              </p:par>
                              <p:par>
                                <p:cTn id="19" presetID="0" presetClass="path" presetSubtype="0" accel="50000" decel="50000" fill="hold" nodeType="withEffect">
                                  <p:stCondLst>
                                    <p:cond delay="0"/>
                                  </p:stCondLst>
                                  <p:childTnLst>
                                    <p:animMotion origin="layout" path="M 0 0 L 0 0.01667 " pathEditMode="relative" ptsTypes="AA">
                                      <p:cBhvr>
                                        <p:cTn id="20" dur="2000" fill="hold"/>
                                        <p:tgtEl>
                                          <p:spTgt spid="14398"/>
                                        </p:tgtEl>
                                        <p:attrNameLst>
                                          <p:attrName>ppt_x</p:attrName>
                                          <p:attrName>ppt_y</p:attrName>
                                        </p:attrNameLst>
                                      </p:cBhvr>
                                    </p:animMotion>
                                  </p:childTnLst>
                                </p:cTn>
                              </p:par>
                              <p:par>
                                <p:cTn id="21" presetID="0" presetClass="path" presetSubtype="0" accel="50000" decel="50000" fill="hold" nodeType="withEffect">
                                  <p:stCondLst>
                                    <p:cond delay="0"/>
                                  </p:stCondLst>
                                  <p:childTnLst>
                                    <p:animMotion origin="layout" path="M 0 0 L 0 0.01667 " pathEditMode="relative" ptsTypes="AA">
                                      <p:cBhvr>
                                        <p:cTn id="22" dur="2000" fill="hold"/>
                                        <p:tgtEl>
                                          <p:spTgt spid="14393"/>
                                        </p:tgtEl>
                                        <p:attrNameLst>
                                          <p:attrName>ppt_x</p:attrName>
                                          <p:attrName>ppt_y</p:attrName>
                                        </p:attrNameLst>
                                      </p:cBhvr>
                                    </p:animMotion>
                                  </p:childTnLst>
                                </p:cTn>
                              </p:par>
                              <p:par>
                                <p:cTn id="23" presetID="0" presetClass="path" presetSubtype="0" accel="50000" decel="50000" fill="hold" nodeType="withEffect">
                                  <p:stCondLst>
                                    <p:cond delay="0"/>
                                  </p:stCondLst>
                                  <p:childTnLst>
                                    <p:animMotion origin="layout" path="M 0 0 L 0 0.01667 " pathEditMode="relative" ptsTypes="AA">
                                      <p:cBhvr>
                                        <p:cTn id="24" dur="2000" fill="hold"/>
                                        <p:tgtEl>
                                          <p:spTgt spid="14399"/>
                                        </p:tgtEl>
                                        <p:attrNameLst>
                                          <p:attrName>ppt_x</p:attrName>
                                          <p:attrName>ppt_y</p:attrName>
                                        </p:attrNameLst>
                                      </p:cBhvr>
                                    </p:animMotion>
                                  </p:childTnLst>
                                </p:cTn>
                              </p:par>
                              <p:par>
                                <p:cTn id="25" presetID="0" presetClass="path" presetSubtype="0" accel="50000" decel="50000" fill="hold" nodeType="withEffect">
                                  <p:stCondLst>
                                    <p:cond delay="0"/>
                                  </p:stCondLst>
                                  <p:childTnLst>
                                    <p:animMotion origin="layout" path="M 0 0 L 0 0.01667 " pathEditMode="relative" ptsTypes="AA">
                                      <p:cBhvr>
                                        <p:cTn id="26" dur="2000" fill="hold"/>
                                        <p:tgtEl>
                                          <p:spTgt spid="14397"/>
                                        </p:tgtEl>
                                        <p:attrNameLst>
                                          <p:attrName>ppt_x</p:attrName>
                                          <p:attrName>ppt_y</p:attrName>
                                        </p:attrNameLst>
                                      </p:cBhvr>
                                    </p:animMotion>
                                  </p:childTnLst>
                                </p:cTn>
                              </p:par>
                              <p:par>
                                <p:cTn id="27" presetID="0" presetClass="path" presetSubtype="0" accel="50000" decel="50000" fill="hold" nodeType="withEffect">
                                  <p:stCondLst>
                                    <p:cond delay="0"/>
                                  </p:stCondLst>
                                  <p:childTnLst>
                                    <p:animMotion origin="layout" path="M -2.5E-6 2.59259E-6 L -2.5E-6 0.01666 " pathEditMode="relative" rAng="0" ptsTypes="AA">
                                      <p:cBhvr>
                                        <p:cTn id="28" dur="2000" fill="hold"/>
                                        <p:tgtEl>
                                          <p:spTgt spid="14389"/>
                                        </p:tgtEl>
                                        <p:attrNameLst>
                                          <p:attrName>ppt_x</p:attrName>
                                          <p:attrName>ppt_y</p:attrName>
                                        </p:attrNameLst>
                                      </p:cBhvr>
                                      <p:rCtr x="0" y="8"/>
                                    </p:animMotion>
                                  </p:childTnLst>
                                </p:cTn>
                              </p:par>
                              <p:par>
                                <p:cTn id="29" presetID="0" presetClass="path" presetSubtype="0" accel="50000" decel="50000" fill="hold" nodeType="withEffect">
                                  <p:stCondLst>
                                    <p:cond delay="0"/>
                                  </p:stCondLst>
                                  <p:childTnLst>
                                    <p:animMotion origin="layout" path="M 0 0 L 0 0.01667 " pathEditMode="relative" ptsTypes="AA">
                                      <p:cBhvr>
                                        <p:cTn id="30" dur="2000" fill="hold"/>
                                        <p:tgtEl>
                                          <p:spTgt spid="14390"/>
                                        </p:tgtEl>
                                        <p:attrNameLst>
                                          <p:attrName>ppt_x</p:attrName>
                                          <p:attrName>ppt_y</p:attrName>
                                        </p:attrNameLst>
                                      </p:cBhvr>
                                    </p:animMotion>
                                  </p:childTnLst>
                                </p:cTn>
                              </p:par>
                            </p:childTnLst>
                          </p:cTn>
                        </p:par>
                        <p:par>
                          <p:cTn id="31" fill="hold">
                            <p:stCondLst>
                              <p:cond delay="3000"/>
                            </p:stCondLst>
                            <p:childTnLst>
                              <p:par>
                                <p:cTn id="32" presetID="10" presetClass="entr" presetSubtype="0" fill="hold" grpId="0" nodeType="afterEffect">
                                  <p:stCondLst>
                                    <p:cond delay="1000"/>
                                  </p:stCondLst>
                                  <p:childTnLst>
                                    <p:set>
                                      <p:cBhvr>
                                        <p:cTn id="33" dur="1" fill="hold">
                                          <p:stCondLst>
                                            <p:cond delay="0"/>
                                          </p:stCondLst>
                                        </p:cTn>
                                        <p:tgtEl>
                                          <p:spTgt spid="14400"/>
                                        </p:tgtEl>
                                        <p:attrNameLst>
                                          <p:attrName>style.visibility</p:attrName>
                                        </p:attrNameLst>
                                      </p:cBhvr>
                                      <p:to>
                                        <p:strVal val="visible"/>
                                      </p:to>
                                    </p:set>
                                    <p:animEffect transition="in" filter="fade">
                                      <p:cBhvr>
                                        <p:cTn id="34" dur="2000"/>
                                        <p:tgtEl>
                                          <p:spTgt spid="14400"/>
                                        </p:tgtEl>
                                      </p:cBhvr>
                                    </p:animEffect>
                                  </p:childTnLst>
                                </p:cTn>
                              </p:par>
                              <p:par>
                                <p:cTn id="35" presetID="10" presetClass="entr" presetSubtype="0" fill="hold" grpId="0" nodeType="withEffect">
                                  <p:stCondLst>
                                    <p:cond delay="1000"/>
                                  </p:stCondLst>
                                  <p:childTnLst>
                                    <p:set>
                                      <p:cBhvr>
                                        <p:cTn id="36" dur="1" fill="hold">
                                          <p:stCondLst>
                                            <p:cond delay="0"/>
                                          </p:stCondLst>
                                        </p:cTn>
                                        <p:tgtEl>
                                          <p:spTgt spid="14402"/>
                                        </p:tgtEl>
                                        <p:attrNameLst>
                                          <p:attrName>style.visibility</p:attrName>
                                        </p:attrNameLst>
                                      </p:cBhvr>
                                      <p:to>
                                        <p:strVal val="visible"/>
                                      </p:to>
                                    </p:set>
                                    <p:animEffect transition="in" filter="fade">
                                      <p:cBhvr>
                                        <p:cTn id="37" dur="2000"/>
                                        <p:tgtEl>
                                          <p:spTgt spid="14402"/>
                                        </p:tgtEl>
                                      </p:cBhvr>
                                    </p:animEffect>
                                  </p:childTnLst>
                                </p:cTn>
                              </p:par>
                              <p:par>
                                <p:cTn id="38" presetID="10" presetClass="entr" presetSubtype="0" fill="hold" grpId="0" nodeType="withEffect">
                                  <p:stCondLst>
                                    <p:cond delay="1000"/>
                                  </p:stCondLst>
                                  <p:childTnLst>
                                    <p:set>
                                      <p:cBhvr>
                                        <p:cTn id="39" dur="1" fill="hold">
                                          <p:stCondLst>
                                            <p:cond delay="0"/>
                                          </p:stCondLst>
                                        </p:cTn>
                                        <p:tgtEl>
                                          <p:spTgt spid="14401"/>
                                        </p:tgtEl>
                                        <p:attrNameLst>
                                          <p:attrName>style.visibility</p:attrName>
                                        </p:attrNameLst>
                                      </p:cBhvr>
                                      <p:to>
                                        <p:strVal val="visible"/>
                                      </p:to>
                                    </p:set>
                                    <p:animEffect transition="in" filter="fade">
                                      <p:cBhvr>
                                        <p:cTn id="40" dur="2000"/>
                                        <p:tgtEl>
                                          <p:spTgt spid="14401"/>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xit" presetSubtype="26" fill="hold" grpId="0" nodeType="clickEffect">
                                  <p:stCondLst>
                                    <p:cond delay="0"/>
                                  </p:stCondLst>
                                  <p:childTnLst>
                                    <p:animEffect transition="out" filter="barn(inHorizontal)">
                                      <p:cBhvr>
                                        <p:cTn id="44" dur="1000"/>
                                        <p:tgtEl>
                                          <p:spTgt spid="14342"/>
                                        </p:tgtEl>
                                      </p:cBhvr>
                                    </p:animEffect>
                                    <p:set>
                                      <p:cBhvr>
                                        <p:cTn id="45" dur="1" fill="hold">
                                          <p:stCondLst>
                                            <p:cond delay="999"/>
                                          </p:stCondLst>
                                        </p:cTn>
                                        <p:tgtEl>
                                          <p:spTgt spid="14342"/>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2000"/>
                                        <p:tgtEl>
                                          <p:spTgt spid="14400"/>
                                        </p:tgtEl>
                                      </p:cBhvr>
                                    </p:animEffect>
                                    <p:set>
                                      <p:cBhvr>
                                        <p:cTn id="48" dur="1" fill="hold">
                                          <p:stCondLst>
                                            <p:cond delay="1999"/>
                                          </p:stCondLst>
                                        </p:cTn>
                                        <p:tgtEl>
                                          <p:spTgt spid="14400"/>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2000"/>
                                        <p:tgtEl>
                                          <p:spTgt spid="14402"/>
                                        </p:tgtEl>
                                      </p:cBhvr>
                                    </p:animEffect>
                                    <p:set>
                                      <p:cBhvr>
                                        <p:cTn id="51" dur="1" fill="hold">
                                          <p:stCondLst>
                                            <p:cond delay="1999"/>
                                          </p:stCondLst>
                                        </p:cTn>
                                        <p:tgtEl>
                                          <p:spTgt spid="14402"/>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2000"/>
                                        <p:tgtEl>
                                          <p:spTgt spid="14401"/>
                                        </p:tgtEl>
                                      </p:cBhvr>
                                    </p:animEffect>
                                    <p:set>
                                      <p:cBhvr>
                                        <p:cTn id="54" dur="1" fill="hold">
                                          <p:stCondLst>
                                            <p:cond delay="1999"/>
                                          </p:stCondLst>
                                        </p:cTn>
                                        <p:tgtEl>
                                          <p:spTgt spid="14401"/>
                                        </p:tgtEl>
                                        <p:attrNameLst>
                                          <p:attrName>style.visibility</p:attrName>
                                        </p:attrNameLst>
                                      </p:cBhvr>
                                      <p:to>
                                        <p:strVal val="hidden"/>
                                      </p:to>
                                    </p:set>
                                  </p:childTnLst>
                                </p:cTn>
                              </p:par>
                            </p:childTnLst>
                          </p:cTn>
                        </p:par>
                        <p:par>
                          <p:cTn id="55" fill="hold">
                            <p:stCondLst>
                              <p:cond delay="2000"/>
                            </p:stCondLst>
                            <p:childTnLst>
                              <p:par>
                                <p:cTn id="56" presetID="16" presetClass="entr" presetSubtype="26" fill="hold" grpId="0" nodeType="afterEffect">
                                  <p:stCondLst>
                                    <p:cond delay="0"/>
                                  </p:stCondLst>
                                  <p:childTnLst>
                                    <p:set>
                                      <p:cBhvr>
                                        <p:cTn id="57" dur="1" fill="hold">
                                          <p:stCondLst>
                                            <p:cond delay="0"/>
                                          </p:stCondLst>
                                        </p:cTn>
                                        <p:tgtEl>
                                          <p:spTgt spid="14343"/>
                                        </p:tgtEl>
                                        <p:attrNameLst>
                                          <p:attrName>style.visibility</p:attrName>
                                        </p:attrNameLst>
                                      </p:cBhvr>
                                      <p:to>
                                        <p:strVal val="visible"/>
                                      </p:to>
                                    </p:set>
                                    <p:animEffect transition="in" filter="barn(inHorizontal)">
                                      <p:cBhvr>
                                        <p:cTn id="58" dur="1000"/>
                                        <p:tgtEl>
                                          <p:spTgt spid="14343"/>
                                        </p:tgtEl>
                                      </p:cBhvr>
                                    </p:animEffect>
                                  </p:childTnLst>
                                </p:cTn>
                              </p:par>
                            </p:childTnLst>
                          </p:cTn>
                        </p:par>
                      </p:childTnLst>
                    </p:cTn>
                  </p:par>
                  <p:par>
                    <p:cTn id="59" fill="hold">
                      <p:stCondLst>
                        <p:cond delay="indefinite"/>
                      </p:stCondLst>
                      <p:childTnLst>
                        <p:par>
                          <p:cTn id="60" fill="hold">
                            <p:stCondLst>
                              <p:cond delay="0"/>
                            </p:stCondLst>
                            <p:childTnLst>
                              <p:par>
                                <p:cTn id="61" presetID="0" presetClass="path" presetSubtype="0" accel="50000" decel="50000" fill="hold" nodeType="clickEffect">
                                  <p:stCondLst>
                                    <p:cond delay="0"/>
                                  </p:stCondLst>
                                  <p:childTnLst>
                                    <p:animMotion origin="layout" path="M -0.00069 -0.07569 L -0.00069 -0.09814 " pathEditMode="relative" rAng="0" ptsTypes="AA">
                                      <p:cBhvr>
                                        <p:cTn id="62" dur="2000" fill="hold"/>
                                        <p:tgtEl>
                                          <p:spTgt spid="14387"/>
                                        </p:tgtEl>
                                        <p:attrNameLst>
                                          <p:attrName>ppt_x</p:attrName>
                                          <p:attrName>ppt_y</p:attrName>
                                        </p:attrNameLst>
                                      </p:cBhvr>
                                      <p:rCtr x="0" y="-11"/>
                                    </p:animMotion>
                                  </p:childTnLst>
                                </p:cTn>
                              </p:par>
                              <p:par>
                                <p:cTn id="63" presetID="0" presetClass="path" presetSubtype="0" accel="50000" decel="50000" fill="hold" nodeType="withEffect">
                                  <p:stCondLst>
                                    <p:cond delay="0"/>
                                  </p:stCondLst>
                                  <p:childTnLst>
                                    <p:animMotion origin="layout" path="M 0.00034 -0.07569 L 0.00034 -0.09814 " pathEditMode="relative" rAng="0" ptsTypes="AA">
                                      <p:cBhvr>
                                        <p:cTn id="64" dur="2000" fill="hold"/>
                                        <p:tgtEl>
                                          <p:spTgt spid="14394"/>
                                        </p:tgtEl>
                                        <p:attrNameLst>
                                          <p:attrName>ppt_x</p:attrName>
                                          <p:attrName>ppt_y</p:attrName>
                                        </p:attrNameLst>
                                      </p:cBhvr>
                                      <p:rCtr x="0" y="-11"/>
                                    </p:animMotion>
                                  </p:childTnLst>
                                </p:cTn>
                              </p:par>
                              <p:par>
                                <p:cTn id="65" presetID="0" presetClass="path" presetSubtype="0" accel="50000" decel="50000" fill="hold" nodeType="withEffect">
                                  <p:stCondLst>
                                    <p:cond delay="0"/>
                                  </p:stCondLst>
                                  <p:childTnLst>
                                    <p:animMotion origin="layout" path="M -3.88889E-6 -0.07569 L -3.88889E-6 -0.09814 " pathEditMode="relative" rAng="0" ptsTypes="AA">
                                      <p:cBhvr>
                                        <p:cTn id="66" dur="2000" fill="hold"/>
                                        <p:tgtEl>
                                          <p:spTgt spid="14396"/>
                                        </p:tgtEl>
                                        <p:attrNameLst>
                                          <p:attrName>ppt_x</p:attrName>
                                          <p:attrName>ppt_y</p:attrName>
                                        </p:attrNameLst>
                                      </p:cBhvr>
                                      <p:rCtr x="0" y="-11"/>
                                    </p:animMotion>
                                  </p:childTnLst>
                                </p:cTn>
                              </p:par>
                              <p:par>
                                <p:cTn id="67" presetID="0" presetClass="path" presetSubtype="0" accel="50000" decel="50000" fill="hold" nodeType="withEffect">
                                  <p:stCondLst>
                                    <p:cond delay="0"/>
                                  </p:stCondLst>
                                  <p:childTnLst>
                                    <p:animMotion origin="layout" path="M -0.00069 -0.075 L -0.00069 -0.09745 " pathEditMode="relative" rAng="0" ptsTypes="AA">
                                      <p:cBhvr>
                                        <p:cTn id="68" dur="2000" fill="hold"/>
                                        <p:tgtEl>
                                          <p:spTgt spid="14395"/>
                                        </p:tgtEl>
                                        <p:attrNameLst>
                                          <p:attrName>ppt_x</p:attrName>
                                          <p:attrName>ppt_y</p:attrName>
                                        </p:attrNameLst>
                                      </p:cBhvr>
                                      <p:rCtr x="0" y="-11"/>
                                    </p:animMotion>
                                  </p:childTnLst>
                                </p:cTn>
                              </p:par>
                              <p:par>
                                <p:cTn id="69" presetID="0" presetClass="path" presetSubtype="0" accel="50000" decel="50000" fill="hold" nodeType="withEffect">
                                  <p:stCondLst>
                                    <p:cond delay="0"/>
                                  </p:stCondLst>
                                  <p:childTnLst>
                                    <p:animMotion origin="layout" path="M -2.22222E-6 0.01667 L -2.22222E-6 0.03357 " pathEditMode="relative" rAng="0" ptsTypes="AA">
                                      <p:cBhvr>
                                        <p:cTn id="70" dur="2000" fill="hold"/>
                                        <p:tgtEl>
                                          <p:spTgt spid="14389"/>
                                        </p:tgtEl>
                                        <p:attrNameLst>
                                          <p:attrName>ppt_x</p:attrName>
                                          <p:attrName>ppt_y</p:attrName>
                                        </p:attrNameLst>
                                      </p:cBhvr>
                                      <p:rCtr x="0" y="8"/>
                                    </p:animMotion>
                                  </p:childTnLst>
                                </p:cTn>
                              </p:par>
                              <p:par>
                                <p:cTn id="71" presetID="0" presetClass="path" presetSubtype="0" accel="50000" decel="50000" fill="hold" nodeType="withEffect">
                                  <p:stCondLst>
                                    <p:cond delay="0"/>
                                  </p:stCondLst>
                                  <p:childTnLst>
                                    <p:animMotion origin="layout" path="M -4.16667E-6 0.01667 L -4.16667E-6 0.03357 " pathEditMode="relative" rAng="0" ptsTypes="AA">
                                      <p:cBhvr>
                                        <p:cTn id="72" dur="2000" fill="hold"/>
                                        <p:tgtEl>
                                          <p:spTgt spid="14392"/>
                                        </p:tgtEl>
                                        <p:attrNameLst>
                                          <p:attrName>ppt_x</p:attrName>
                                          <p:attrName>ppt_y</p:attrName>
                                        </p:attrNameLst>
                                      </p:cBhvr>
                                      <p:rCtr x="0" y="8"/>
                                    </p:animMotion>
                                  </p:childTnLst>
                                </p:cTn>
                              </p:par>
                              <p:par>
                                <p:cTn id="73" presetID="0" presetClass="path" presetSubtype="0" accel="50000" decel="50000" fill="hold" nodeType="withEffect">
                                  <p:stCondLst>
                                    <p:cond delay="0"/>
                                  </p:stCondLst>
                                  <p:childTnLst>
                                    <p:animMotion origin="layout" path="M -4.16667E-6 0.01667 L -4.16667E-6 0.03357 " pathEditMode="relative" rAng="0" ptsTypes="AA">
                                      <p:cBhvr>
                                        <p:cTn id="74" dur="2000" fill="hold"/>
                                        <p:tgtEl>
                                          <p:spTgt spid="14391"/>
                                        </p:tgtEl>
                                        <p:attrNameLst>
                                          <p:attrName>ppt_x</p:attrName>
                                          <p:attrName>ppt_y</p:attrName>
                                        </p:attrNameLst>
                                      </p:cBhvr>
                                      <p:rCtr x="0" y="8"/>
                                    </p:animMotion>
                                  </p:childTnLst>
                                </p:cTn>
                              </p:par>
                              <p:par>
                                <p:cTn id="75" presetID="0" presetClass="path" presetSubtype="0" accel="50000" decel="50000" fill="hold" nodeType="withEffect">
                                  <p:stCondLst>
                                    <p:cond delay="0"/>
                                  </p:stCondLst>
                                  <p:childTnLst>
                                    <p:animMotion origin="layout" path="M -2.22222E-6 0.01667 L -2.22222E-6 0.03357 " pathEditMode="relative" rAng="0" ptsTypes="AA">
                                      <p:cBhvr>
                                        <p:cTn id="76" dur="2000" fill="hold"/>
                                        <p:tgtEl>
                                          <p:spTgt spid="14390"/>
                                        </p:tgtEl>
                                        <p:attrNameLst>
                                          <p:attrName>ppt_x</p:attrName>
                                          <p:attrName>ppt_y</p:attrName>
                                        </p:attrNameLst>
                                      </p:cBhvr>
                                      <p:rCtr x="0" y="8"/>
                                    </p:animMotion>
                                  </p:childTnLst>
                                </p:cTn>
                              </p:par>
                            </p:childTnLst>
                          </p:cTn>
                        </p:par>
                        <p:par>
                          <p:cTn id="77" fill="hold">
                            <p:stCondLst>
                              <p:cond delay="2000"/>
                            </p:stCondLst>
                            <p:childTnLst>
                              <p:par>
                                <p:cTn id="78" presetID="32" presetClass="emph" presetSubtype="0" fill="hold" nodeType="afterEffect">
                                  <p:stCondLst>
                                    <p:cond delay="2000"/>
                                  </p:stCondLst>
                                  <p:childTnLst>
                                    <p:animClr clrSpc="rgb" dir="cw">
                                      <p:cBhvr override="childStyle">
                                        <p:cTn id="79" dur="200" fill="hold"/>
                                        <p:tgtEl>
                                          <p:spTgt spid="14388"/>
                                        </p:tgtEl>
                                        <p:attrNameLst>
                                          <p:attrName>style.color</p:attrName>
                                        </p:attrNameLst>
                                      </p:cBhvr>
                                      <p:to>
                                        <a:srgbClr val="CCCC00"/>
                                      </p:to>
                                    </p:animClr>
                                    <p:animClr clrSpc="rgb" dir="cw">
                                      <p:cBhvr>
                                        <p:cTn id="80" dur="200" fill="hold"/>
                                        <p:tgtEl>
                                          <p:spTgt spid="14388"/>
                                        </p:tgtEl>
                                        <p:attrNameLst>
                                          <p:attrName>fillcolor</p:attrName>
                                        </p:attrNameLst>
                                      </p:cBhvr>
                                      <p:to>
                                        <a:srgbClr val="CCCC00"/>
                                      </p:to>
                                    </p:animClr>
                                    <p:set>
                                      <p:cBhvr>
                                        <p:cTn id="81" dur="200" fill="hold"/>
                                        <p:tgtEl>
                                          <p:spTgt spid="14388"/>
                                        </p:tgtEl>
                                        <p:attrNameLst>
                                          <p:attrName>fill.type</p:attrName>
                                        </p:attrNameLst>
                                      </p:cBhvr>
                                      <p:to>
                                        <p:strVal val="solid"/>
                                      </p:to>
                                    </p:set>
                                    <p:set>
                                      <p:cBhvr>
                                        <p:cTn id="82" dur="200" fill="hold"/>
                                        <p:tgtEl>
                                          <p:spTgt spid="14388"/>
                                        </p:tgtEl>
                                        <p:attrNameLst>
                                          <p:attrName>fill.on</p:attrName>
                                        </p:attrNameLst>
                                      </p:cBhvr>
                                      <p:to>
                                        <p:strVal val="true"/>
                                      </p:to>
                                    </p:set>
                                    <p:animRot by="120000">
                                      <p:cBhvr>
                                        <p:cTn id="83" dur="200" fill="hold">
                                          <p:stCondLst>
                                            <p:cond delay="0"/>
                                          </p:stCondLst>
                                        </p:cTn>
                                        <p:tgtEl>
                                          <p:spTgt spid="14388"/>
                                        </p:tgtEl>
                                        <p:attrNameLst>
                                          <p:attrName>r</p:attrName>
                                        </p:attrNameLst>
                                      </p:cBhvr>
                                    </p:animRot>
                                    <p:animRot by="-240000">
                                      <p:cBhvr>
                                        <p:cTn id="84" dur="400" fill="hold">
                                          <p:stCondLst>
                                            <p:cond delay="400"/>
                                          </p:stCondLst>
                                        </p:cTn>
                                        <p:tgtEl>
                                          <p:spTgt spid="14388"/>
                                        </p:tgtEl>
                                        <p:attrNameLst>
                                          <p:attrName>r</p:attrName>
                                        </p:attrNameLst>
                                      </p:cBhvr>
                                    </p:animRot>
                                    <p:animRot by="240000">
                                      <p:cBhvr>
                                        <p:cTn id="85" dur="400" fill="hold">
                                          <p:stCondLst>
                                            <p:cond delay="800"/>
                                          </p:stCondLst>
                                        </p:cTn>
                                        <p:tgtEl>
                                          <p:spTgt spid="14388"/>
                                        </p:tgtEl>
                                        <p:attrNameLst>
                                          <p:attrName>r</p:attrName>
                                        </p:attrNameLst>
                                      </p:cBhvr>
                                    </p:animRot>
                                    <p:animRot by="-240000">
                                      <p:cBhvr>
                                        <p:cTn id="86" dur="400" fill="hold">
                                          <p:stCondLst>
                                            <p:cond delay="1200"/>
                                          </p:stCondLst>
                                        </p:cTn>
                                        <p:tgtEl>
                                          <p:spTgt spid="14388"/>
                                        </p:tgtEl>
                                        <p:attrNameLst>
                                          <p:attrName>r</p:attrName>
                                        </p:attrNameLst>
                                      </p:cBhvr>
                                    </p:animRot>
                                    <p:animRot by="120000">
                                      <p:cBhvr>
                                        <p:cTn id="87" dur="400" fill="hold">
                                          <p:stCondLst>
                                            <p:cond delay="1600"/>
                                          </p:stCondLst>
                                        </p:cTn>
                                        <p:tgtEl>
                                          <p:spTgt spid="14388"/>
                                        </p:tgtEl>
                                        <p:attrNameLst>
                                          <p:attrName>r</p:attrName>
                                        </p:attrNameLst>
                                      </p:cBhvr>
                                    </p:animRot>
                                  </p:childTnLst>
                                </p:cTn>
                              </p:par>
                              <p:par>
                                <p:cTn id="88" presetID="32" presetClass="emph" presetSubtype="0" fill="hold" nodeType="withEffect">
                                  <p:stCondLst>
                                    <p:cond delay="2000"/>
                                  </p:stCondLst>
                                  <p:childTnLst>
                                    <p:animClr clrSpc="rgb" dir="cw">
                                      <p:cBhvr override="childStyle">
                                        <p:cTn id="89" dur="200" fill="hold"/>
                                        <p:tgtEl>
                                          <p:spTgt spid="14399"/>
                                        </p:tgtEl>
                                        <p:attrNameLst>
                                          <p:attrName>style.color</p:attrName>
                                        </p:attrNameLst>
                                      </p:cBhvr>
                                      <p:to>
                                        <a:srgbClr val="CCCC00"/>
                                      </p:to>
                                    </p:animClr>
                                    <p:animClr clrSpc="rgb" dir="cw">
                                      <p:cBhvr>
                                        <p:cTn id="90" dur="200" fill="hold"/>
                                        <p:tgtEl>
                                          <p:spTgt spid="14399"/>
                                        </p:tgtEl>
                                        <p:attrNameLst>
                                          <p:attrName>fillcolor</p:attrName>
                                        </p:attrNameLst>
                                      </p:cBhvr>
                                      <p:to>
                                        <a:srgbClr val="CCCC00"/>
                                      </p:to>
                                    </p:animClr>
                                    <p:set>
                                      <p:cBhvr>
                                        <p:cTn id="91" dur="200" fill="hold"/>
                                        <p:tgtEl>
                                          <p:spTgt spid="14399"/>
                                        </p:tgtEl>
                                        <p:attrNameLst>
                                          <p:attrName>fill.type</p:attrName>
                                        </p:attrNameLst>
                                      </p:cBhvr>
                                      <p:to>
                                        <p:strVal val="solid"/>
                                      </p:to>
                                    </p:set>
                                    <p:set>
                                      <p:cBhvr>
                                        <p:cTn id="92" dur="200" fill="hold"/>
                                        <p:tgtEl>
                                          <p:spTgt spid="14399"/>
                                        </p:tgtEl>
                                        <p:attrNameLst>
                                          <p:attrName>fill.on</p:attrName>
                                        </p:attrNameLst>
                                      </p:cBhvr>
                                      <p:to>
                                        <p:strVal val="true"/>
                                      </p:to>
                                    </p:set>
                                    <p:animRot by="120000">
                                      <p:cBhvr>
                                        <p:cTn id="93" dur="200" fill="hold">
                                          <p:stCondLst>
                                            <p:cond delay="0"/>
                                          </p:stCondLst>
                                        </p:cTn>
                                        <p:tgtEl>
                                          <p:spTgt spid="14399"/>
                                        </p:tgtEl>
                                        <p:attrNameLst>
                                          <p:attrName>r</p:attrName>
                                        </p:attrNameLst>
                                      </p:cBhvr>
                                    </p:animRot>
                                    <p:animRot by="-240000">
                                      <p:cBhvr>
                                        <p:cTn id="94" dur="400" fill="hold">
                                          <p:stCondLst>
                                            <p:cond delay="400"/>
                                          </p:stCondLst>
                                        </p:cTn>
                                        <p:tgtEl>
                                          <p:spTgt spid="14399"/>
                                        </p:tgtEl>
                                        <p:attrNameLst>
                                          <p:attrName>r</p:attrName>
                                        </p:attrNameLst>
                                      </p:cBhvr>
                                    </p:animRot>
                                    <p:animRot by="240000">
                                      <p:cBhvr>
                                        <p:cTn id="95" dur="400" fill="hold">
                                          <p:stCondLst>
                                            <p:cond delay="800"/>
                                          </p:stCondLst>
                                        </p:cTn>
                                        <p:tgtEl>
                                          <p:spTgt spid="14399"/>
                                        </p:tgtEl>
                                        <p:attrNameLst>
                                          <p:attrName>r</p:attrName>
                                        </p:attrNameLst>
                                      </p:cBhvr>
                                    </p:animRot>
                                    <p:animRot by="-240000">
                                      <p:cBhvr>
                                        <p:cTn id="96" dur="400" fill="hold">
                                          <p:stCondLst>
                                            <p:cond delay="1200"/>
                                          </p:stCondLst>
                                        </p:cTn>
                                        <p:tgtEl>
                                          <p:spTgt spid="14399"/>
                                        </p:tgtEl>
                                        <p:attrNameLst>
                                          <p:attrName>r</p:attrName>
                                        </p:attrNameLst>
                                      </p:cBhvr>
                                    </p:animRot>
                                    <p:animRot by="120000">
                                      <p:cBhvr>
                                        <p:cTn id="97" dur="400" fill="hold">
                                          <p:stCondLst>
                                            <p:cond delay="1600"/>
                                          </p:stCondLst>
                                        </p:cTn>
                                        <p:tgtEl>
                                          <p:spTgt spid="14399"/>
                                        </p:tgtEl>
                                        <p:attrNameLst>
                                          <p:attrName>r</p:attrName>
                                        </p:attrNameLst>
                                      </p:cBhvr>
                                    </p:animRot>
                                  </p:childTnLst>
                                </p:cTn>
                              </p:par>
                              <p:par>
                                <p:cTn id="98" presetID="32" presetClass="emph" presetSubtype="0" fill="hold" nodeType="withEffect">
                                  <p:stCondLst>
                                    <p:cond delay="2000"/>
                                  </p:stCondLst>
                                  <p:childTnLst>
                                    <p:animClr clrSpc="rgb" dir="cw">
                                      <p:cBhvr override="childStyle">
                                        <p:cTn id="99" dur="200" fill="hold"/>
                                        <p:tgtEl>
                                          <p:spTgt spid="14398"/>
                                        </p:tgtEl>
                                        <p:attrNameLst>
                                          <p:attrName>style.color</p:attrName>
                                        </p:attrNameLst>
                                      </p:cBhvr>
                                      <p:to>
                                        <a:srgbClr val="CCCC00"/>
                                      </p:to>
                                    </p:animClr>
                                    <p:animClr clrSpc="rgb" dir="cw">
                                      <p:cBhvr>
                                        <p:cTn id="100" dur="200" fill="hold"/>
                                        <p:tgtEl>
                                          <p:spTgt spid="14398"/>
                                        </p:tgtEl>
                                        <p:attrNameLst>
                                          <p:attrName>fillcolor</p:attrName>
                                        </p:attrNameLst>
                                      </p:cBhvr>
                                      <p:to>
                                        <a:srgbClr val="CCCC00"/>
                                      </p:to>
                                    </p:animClr>
                                    <p:set>
                                      <p:cBhvr>
                                        <p:cTn id="101" dur="200" fill="hold"/>
                                        <p:tgtEl>
                                          <p:spTgt spid="14398"/>
                                        </p:tgtEl>
                                        <p:attrNameLst>
                                          <p:attrName>fill.type</p:attrName>
                                        </p:attrNameLst>
                                      </p:cBhvr>
                                      <p:to>
                                        <p:strVal val="solid"/>
                                      </p:to>
                                    </p:set>
                                    <p:set>
                                      <p:cBhvr>
                                        <p:cTn id="102" dur="200" fill="hold"/>
                                        <p:tgtEl>
                                          <p:spTgt spid="14398"/>
                                        </p:tgtEl>
                                        <p:attrNameLst>
                                          <p:attrName>fill.on</p:attrName>
                                        </p:attrNameLst>
                                      </p:cBhvr>
                                      <p:to>
                                        <p:strVal val="true"/>
                                      </p:to>
                                    </p:set>
                                    <p:animRot by="120000">
                                      <p:cBhvr>
                                        <p:cTn id="103" dur="200" fill="hold">
                                          <p:stCondLst>
                                            <p:cond delay="0"/>
                                          </p:stCondLst>
                                        </p:cTn>
                                        <p:tgtEl>
                                          <p:spTgt spid="14398"/>
                                        </p:tgtEl>
                                        <p:attrNameLst>
                                          <p:attrName>r</p:attrName>
                                        </p:attrNameLst>
                                      </p:cBhvr>
                                    </p:animRot>
                                    <p:animRot by="-240000">
                                      <p:cBhvr>
                                        <p:cTn id="104" dur="400" fill="hold">
                                          <p:stCondLst>
                                            <p:cond delay="400"/>
                                          </p:stCondLst>
                                        </p:cTn>
                                        <p:tgtEl>
                                          <p:spTgt spid="14398"/>
                                        </p:tgtEl>
                                        <p:attrNameLst>
                                          <p:attrName>r</p:attrName>
                                        </p:attrNameLst>
                                      </p:cBhvr>
                                    </p:animRot>
                                    <p:animRot by="240000">
                                      <p:cBhvr>
                                        <p:cTn id="105" dur="400" fill="hold">
                                          <p:stCondLst>
                                            <p:cond delay="800"/>
                                          </p:stCondLst>
                                        </p:cTn>
                                        <p:tgtEl>
                                          <p:spTgt spid="14398"/>
                                        </p:tgtEl>
                                        <p:attrNameLst>
                                          <p:attrName>r</p:attrName>
                                        </p:attrNameLst>
                                      </p:cBhvr>
                                    </p:animRot>
                                    <p:animRot by="-240000">
                                      <p:cBhvr>
                                        <p:cTn id="106" dur="400" fill="hold">
                                          <p:stCondLst>
                                            <p:cond delay="1200"/>
                                          </p:stCondLst>
                                        </p:cTn>
                                        <p:tgtEl>
                                          <p:spTgt spid="14398"/>
                                        </p:tgtEl>
                                        <p:attrNameLst>
                                          <p:attrName>r</p:attrName>
                                        </p:attrNameLst>
                                      </p:cBhvr>
                                    </p:animRot>
                                    <p:animRot by="120000">
                                      <p:cBhvr>
                                        <p:cTn id="107" dur="400" fill="hold">
                                          <p:stCondLst>
                                            <p:cond delay="1600"/>
                                          </p:stCondLst>
                                        </p:cTn>
                                        <p:tgtEl>
                                          <p:spTgt spid="14398"/>
                                        </p:tgtEl>
                                        <p:attrNameLst>
                                          <p:attrName>r</p:attrName>
                                        </p:attrNameLst>
                                      </p:cBhvr>
                                    </p:animRot>
                                  </p:childTnLst>
                                </p:cTn>
                              </p:par>
                            </p:childTnLst>
                          </p:cTn>
                        </p:par>
                        <p:par>
                          <p:cTn id="108" fill="hold">
                            <p:stCondLst>
                              <p:cond delay="6000"/>
                            </p:stCondLst>
                            <p:childTnLst>
                              <p:par>
                                <p:cTn id="109" presetID="64" presetClass="path" presetSubtype="0" accel="50000" decel="50000" fill="hold" nodeType="afterEffect">
                                  <p:stCondLst>
                                    <p:cond delay="2000"/>
                                  </p:stCondLst>
                                  <p:childTnLst>
                                    <p:animMotion origin="layout" path="M -2.77778E-6 -0.03079 L 0.00018 -0.06297 " pathEditMode="relative" rAng="0" ptsTypes="AA">
                                      <p:cBhvr>
                                        <p:cTn id="110" dur="2000" fill="hold"/>
                                        <p:tgtEl>
                                          <p:spTgt spid="14388"/>
                                        </p:tgtEl>
                                        <p:attrNameLst>
                                          <p:attrName>ppt_x</p:attrName>
                                          <p:attrName>ppt_y</p:attrName>
                                        </p:attrNameLst>
                                      </p:cBhvr>
                                      <p:rCtr x="0" y="-16"/>
                                    </p:animMotion>
                                  </p:childTnLst>
                                </p:cTn>
                              </p:par>
                            </p:childTnLst>
                          </p:cTn>
                        </p:par>
                        <p:par>
                          <p:cTn id="111" fill="hold">
                            <p:stCondLst>
                              <p:cond delay="10000"/>
                            </p:stCondLst>
                            <p:childTnLst>
                              <p:par>
                                <p:cTn id="112" presetID="32" presetClass="emph" presetSubtype="0" fill="hold" nodeType="afterEffect">
                                  <p:stCondLst>
                                    <p:cond delay="2000"/>
                                  </p:stCondLst>
                                  <p:childTnLst>
                                    <p:animClr clrSpc="rgb" dir="cw">
                                      <p:cBhvr override="childStyle">
                                        <p:cTn id="113" dur="100" fill="hold"/>
                                        <p:tgtEl>
                                          <p:spTgt spid="14388"/>
                                        </p:tgtEl>
                                        <p:attrNameLst>
                                          <p:attrName>style.color</p:attrName>
                                        </p:attrNameLst>
                                      </p:cBhvr>
                                      <p:to>
                                        <a:srgbClr val="CCCC00"/>
                                      </p:to>
                                    </p:animClr>
                                    <p:animClr clrSpc="rgb" dir="cw">
                                      <p:cBhvr>
                                        <p:cTn id="114" dur="100" fill="hold"/>
                                        <p:tgtEl>
                                          <p:spTgt spid="14388"/>
                                        </p:tgtEl>
                                        <p:attrNameLst>
                                          <p:attrName>fillcolor</p:attrName>
                                        </p:attrNameLst>
                                      </p:cBhvr>
                                      <p:to>
                                        <a:srgbClr val="CCCC00"/>
                                      </p:to>
                                    </p:animClr>
                                    <p:set>
                                      <p:cBhvr>
                                        <p:cTn id="115" dur="100" fill="hold"/>
                                        <p:tgtEl>
                                          <p:spTgt spid="14388"/>
                                        </p:tgtEl>
                                        <p:attrNameLst>
                                          <p:attrName>fill.type</p:attrName>
                                        </p:attrNameLst>
                                      </p:cBhvr>
                                      <p:to>
                                        <p:strVal val="solid"/>
                                      </p:to>
                                    </p:set>
                                    <p:set>
                                      <p:cBhvr>
                                        <p:cTn id="116" dur="100" fill="hold"/>
                                        <p:tgtEl>
                                          <p:spTgt spid="14388"/>
                                        </p:tgtEl>
                                        <p:attrNameLst>
                                          <p:attrName>fill.on</p:attrName>
                                        </p:attrNameLst>
                                      </p:cBhvr>
                                      <p:to>
                                        <p:strVal val="true"/>
                                      </p:to>
                                    </p:set>
                                    <p:animRot by="120000">
                                      <p:cBhvr>
                                        <p:cTn id="117" dur="100" fill="hold">
                                          <p:stCondLst>
                                            <p:cond delay="0"/>
                                          </p:stCondLst>
                                        </p:cTn>
                                        <p:tgtEl>
                                          <p:spTgt spid="14388"/>
                                        </p:tgtEl>
                                        <p:attrNameLst>
                                          <p:attrName>r</p:attrName>
                                        </p:attrNameLst>
                                      </p:cBhvr>
                                    </p:animRot>
                                    <p:animRot by="-240000">
                                      <p:cBhvr>
                                        <p:cTn id="118" dur="200" fill="hold">
                                          <p:stCondLst>
                                            <p:cond delay="200"/>
                                          </p:stCondLst>
                                        </p:cTn>
                                        <p:tgtEl>
                                          <p:spTgt spid="14388"/>
                                        </p:tgtEl>
                                        <p:attrNameLst>
                                          <p:attrName>r</p:attrName>
                                        </p:attrNameLst>
                                      </p:cBhvr>
                                    </p:animRot>
                                    <p:animRot by="240000">
                                      <p:cBhvr>
                                        <p:cTn id="119" dur="200" fill="hold">
                                          <p:stCondLst>
                                            <p:cond delay="400"/>
                                          </p:stCondLst>
                                        </p:cTn>
                                        <p:tgtEl>
                                          <p:spTgt spid="14388"/>
                                        </p:tgtEl>
                                        <p:attrNameLst>
                                          <p:attrName>r</p:attrName>
                                        </p:attrNameLst>
                                      </p:cBhvr>
                                    </p:animRot>
                                    <p:animRot by="-240000">
                                      <p:cBhvr>
                                        <p:cTn id="120" dur="200" fill="hold">
                                          <p:stCondLst>
                                            <p:cond delay="600"/>
                                          </p:stCondLst>
                                        </p:cTn>
                                        <p:tgtEl>
                                          <p:spTgt spid="14388"/>
                                        </p:tgtEl>
                                        <p:attrNameLst>
                                          <p:attrName>r</p:attrName>
                                        </p:attrNameLst>
                                      </p:cBhvr>
                                    </p:animRot>
                                    <p:animRot by="120000">
                                      <p:cBhvr>
                                        <p:cTn id="121" dur="200" fill="hold">
                                          <p:stCondLst>
                                            <p:cond delay="800"/>
                                          </p:stCondLst>
                                        </p:cTn>
                                        <p:tgtEl>
                                          <p:spTgt spid="14388"/>
                                        </p:tgtEl>
                                        <p:attrNameLst>
                                          <p:attrName>r</p:attrName>
                                        </p:attrNameLst>
                                      </p:cBhvr>
                                    </p:animRot>
                                  </p:childTnLst>
                                </p:cTn>
                              </p:par>
                              <p:par>
                                <p:cTn id="122" presetID="42" presetClass="exit" presetSubtype="0" fill="hold" nodeType="withEffect">
                                  <p:stCondLst>
                                    <p:cond delay="2500"/>
                                  </p:stCondLst>
                                  <p:childTnLst>
                                    <p:animEffect transition="out" filter="fade">
                                      <p:cBhvr>
                                        <p:cTn id="123" dur="3000"/>
                                        <p:tgtEl>
                                          <p:spTgt spid="14399"/>
                                        </p:tgtEl>
                                      </p:cBhvr>
                                    </p:animEffect>
                                    <p:anim calcmode="lin" valueType="num">
                                      <p:cBhvr>
                                        <p:cTn id="124" dur="3000"/>
                                        <p:tgtEl>
                                          <p:spTgt spid="14399"/>
                                        </p:tgtEl>
                                        <p:attrNameLst>
                                          <p:attrName>ppt_x</p:attrName>
                                        </p:attrNameLst>
                                      </p:cBhvr>
                                      <p:tavLst>
                                        <p:tav tm="0">
                                          <p:val>
                                            <p:strVal val="ppt_x"/>
                                          </p:val>
                                        </p:tav>
                                        <p:tav tm="100000">
                                          <p:val>
                                            <p:strVal val="ppt_x"/>
                                          </p:val>
                                        </p:tav>
                                      </p:tavLst>
                                    </p:anim>
                                    <p:anim calcmode="lin" valueType="num">
                                      <p:cBhvr>
                                        <p:cTn id="125" dur="3000"/>
                                        <p:tgtEl>
                                          <p:spTgt spid="14399"/>
                                        </p:tgtEl>
                                        <p:attrNameLst>
                                          <p:attrName>ppt_y</p:attrName>
                                        </p:attrNameLst>
                                      </p:cBhvr>
                                      <p:tavLst>
                                        <p:tav tm="0">
                                          <p:val>
                                            <p:strVal val="ppt_y"/>
                                          </p:val>
                                        </p:tav>
                                        <p:tav tm="100000">
                                          <p:val>
                                            <p:strVal val="ppt_y+.1"/>
                                          </p:val>
                                        </p:tav>
                                      </p:tavLst>
                                    </p:anim>
                                    <p:set>
                                      <p:cBhvr>
                                        <p:cTn id="126" dur="1" fill="hold">
                                          <p:stCondLst>
                                            <p:cond delay="2999"/>
                                          </p:stCondLst>
                                        </p:cTn>
                                        <p:tgtEl>
                                          <p:spTgt spid="14399"/>
                                        </p:tgtEl>
                                        <p:attrNameLst>
                                          <p:attrName>style.visibility</p:attrName>
                                        </p:attrNameLst>
                                      </p:cBhvr>
                                      <p:to>
                                        <p:strVal val="hidden"/>
                                      </p:to>
                                    </p:set>
                                  </p:childTnLst>
                                </p:cTn>
                              </p:par>
                              <p:par>
                                <p:cTn id="127" presetID="42" presetClass="exit" presetSubtype="0" fill="hold" nodeType="withEffect">
                                  <p:stCondLst>
                                    <p:cond delay="2500"/>
                                  </p:stCondLst>
                                  <p:childTnLst>
                                    <p:animEffect transition="out" filter="fade">
                                      <p:cBhvr>
                                        <p:cTn id="128" dur="3000"/>
                                        <p:tgtEl>
                                          <p:spTgt spid="14398"/>
                                        </p:tgtEl>
                                      </p:cBhvr>
                                    </p:animEffect>
                                    <p:anim calcmode="lin" valueType="num">
                                      <p:cBhvr>
                                        <p:cTn id="129" dur="3000"/>
                                        <p:tgtEl>
                                          <p:spTgt spid="14398"/>
                                        </p:tgtEl>
                                        <p:attrNameLst>
                                          <p:attrName>ppt_x</p:attrName>
                                        </p:attrNameLst>
                                      </p:cBhvr>
                                      <p:tavLst>
                                        <p:tav tm="0">
                                          <p:val>
                                            <p:strVal val="ppt_x"/>
                                          </p:val>
                                        </p:tav>
                                        <p:tav tm="100000">
                                          <p:val>
                                            <p:strVal val="ppt_x"/>
                                          </p:val>
                                        </p:tav>
                                      </p:tavLst>
                                    </p:anim>
                                    <p:anim calcmode="lin" valueType="num">
                                      <p:cBhvr>
                                        <p:cTn id="130" dur="3000"/>
                                        <p:tgtEl>
                                          <p:spTgt spid="14398"/>
                                        </p:tgtEl>
                                        <p:attrNameLst>
                                          <p:attrName>ppt_y</p:attrName>
                                        </p:attrNameLst>
                                      </p:cBhvr>
                                      <p:tavLst>
                                        <p:tav tm="0">
                                          <p:val>
                                            <p:strVal val="ppt_y"/>
                                          </p:val>
                                        </p:tav>
                                        <p:tav tm="100000">
                                          <p:val>
                                            <p:strVal val="ppt_y+.1"/>
                                          </p:val>
                                        </p:tav>
                                      </p:tavLst>
                                    </p:anim>
                                    <p:set>
                                      <p:cBhvr>
                                        <p:cTn id="131" dur="1" fill="hold">
                                          <p:stCondLst>
                                            <p:cond delay="2999"/>
                                          </p:stCondLst>
                                        </p:cTn>
                                        <p:tgtEl>
                                          <p:spTgt spid="14398"/>
                                        </p:tgtEl>
                                        <p:attrNameLst>
                                          <p:attrName>style.visibility</p:attrName>
                                        </p:attrNameLst>
                                      </p:cBhvr>
                                      <p:to>
                                        <p:strVal val="hidden"/>
                                      </p:to>
                                    </p:set>
                                  </p:childTnLst>
                                </p:cTn>
                              </p:par>
                              <p:par>
                                <p:cTn id="132" presetID="0" presetClass="path" presetSubtype="0" accel="50000" decel="50000" fill="hold" nodeType="withEffect">
                                  <p:stCondLst>
                                    <p:cond delay="2500"/>
                                  </p:stCondLst>
                                  <p:childTnLst>
                                    <p:animMotion origin="layout" path="M 0 0.03357 L 0.02934 0.08959 " pathEditMode="relative" rAng="0" ptsTypes="AA">
                                      <p:cBhvr>
                                        <p:cTn id="133" dur="2000" fill="hold"/>
                                        <p:tgtEl>
                                          <p:spTgt spid="14392"/>
                                        </p:tgtEl>
                                        <p:attrNameLst>
                                          <p:attrName>ppt_x</p:attrName>
                                          <p:attrName>ppt_y</p:attrName>
                                        </p:attrNameLst>
                                      </p:cBhvr>
                                      <p:rCtr x="15" y="28"/>
                                    </p:animMotion>
                                  </p:childTnLst>
                                </p:cTn>
                              </p:par>
                              <p:par>
                                <p:cTn id="134" presetID="0" presetClass="path" presetSubtype="0" accel="50000" decel="50000" fill="hold" nodeType="withEffect">
                                  <p:stCondLst>
                                    <p:cond delay="2500"/>
                                  </p:stCondLst>
                                  <p:childTnLst>
                                    <p:animMotion origin="layout" path="M -2.22222E-6 0.03357 L -2.22222E-6 0.08959 " pathEditMode="relative" rAng="0" ptsTypes="AA">
                                      <p:cBhvr>
                                        <p:cTn id="135" dur="2000" fill="hold"/>
                                        <p:tgtEl>
                                          <p:spTgt spid="14389"/>
                                        </p:tgtEl>
                                        <p:attrNameLst>
                                          <p:attrName>ppt_x</p:attrName>
                                          <p:attrName>ppt_y</p:attrName>
                                        </p:attrNameLst>
                                      </p:cBhvr>
                                      <p:rCtr x="0" y="28"/>
                                    </p:animMotion>
                                  </p:childTnLst>
                                </p:cTn>
                              </p:par>
                              <p:par>
                                <p:cTn id="136" presetID="0" presetClass="path" presetSubtype="0" accel="50000" decel="50000" fill="hold" nodeType="withEffect">
                                  <p:stCondLst>
                                    <p:cond delay="2500"/>
                                  </p:stCondLst>
                                  <p:childTnLst>
                                    <p:animMotion origin="layout" path="M 3.33333E-6 0.03356 L 0.02777 0.08889 " pathEditMode="relative" rAng="0" ptsTypes="AA">
                                      <p:cBhvr>
                                        <p:cTn id="137" dur="2000" fill="hold"/>
                                        <p:tgtEl>
                                          <p:spTgt spid="14391"/>
                                        </p:tgtEl>
                                        <p:attrNameLst>
                                          <p:attrName>ppt_x</p:attrName>
                                          <p:attrName>ppt_y</p:attrName>
                                        </p:attrNameLst>
                                      </p:cBhvr>
                                      <p:rCtr x="14" y="28"/>
                                    </p:animMotion>
                                  </p:childTnLst>
                                </p:cTn>
                              </p:par>
                              <p:par>
                                <p:cTn id="138" presetID="0" presetClass="path" presetSubtype="0" accel="50000" decel="50000" fill="hold" nodeType="withEffect">
                                  <p:stCondLst>
                                    <p:cond delay="2500"/>
                                  </p:stCondLst>
                                  <p:childTnLst>
                                    <p:animMotion origin="layout" path="M -2.22222E-6 0.03356 L -2.22222E-6 0.08958 " pathEditMode="relative" rAng="0" ptsTypes="AA">
                                      <p:cBhvr>
                                        <p:cTn id="139" dur="2000" fill="hold"/>
                                        <p:tgtEl>
                                          <p:spTgt spid="14390"/>
                                        </p:tgtEl>
                                        <p:attrNameLst>
                                          <p:attrName>ppt_x</p:attrName>
                                          <p:attrName>ppt_y</p:attrName>
                                        </p:attrNameLst>
                                      </p:cBhvr>
                                      <p:rCtr x="0" y="28"/>
                                    </p:animMotion>
                                  </p:childTnLst>
                                </p:cTn>
                              </p:par>
                            </p:childTnLst>
                          </p:cTn>
                        </p:par>
                        <p:par>
                          <p:cTn id="140" fill="hold">
                            <p:stCondLst>
                              <p:cond delay="15500"/>
                            </p:stCondLst>
                            <p:childTnLst>
                              <p:par>
                                <p:cTn id="141" presetID="53" presetClass="exit" presetSubtype="0" fill="hold" nodeType="afterEffect">
                                  <p:stCondLst>
                                    <p:cond delay="500"/>
                                  </p:stCondLst>
                                  <p:childTnLst>
                                    <p:anim calcmode="lin" valueType="num">
                                      <p:cBhvr>
                                        <p:cTn id="142" dur="500"/>
                                        <p:tgtEl>
                                          <p:spTgt spid="14389"/>
                                        </p:tgtEl>
                                        <p:attrNameLst>
                                          <p:attrName>ppt_w</p:attrName>
                                        </p:attrNameLst>
                                      </p:cBhvr>
                                      <p:tavLst>
                                        <p:tav tm="0">
                                          <p:val>
                                            <p:strVal val="ppt_w"/>
                                          </p:val>
                                        </p:tav>
                                        <p:tav tm="100000">
                                          <p:val>
                                            <p:fltVal val="0"/>
                                          </p:val>
                                        </p:tav>
                                      </p:tavLst>
                                    </p:anim>
                                    <p:anim calcmode="lin" valueType="num">
                                      <p:cBhvr>
                                        <p:cTn id="143" dur="500"/>
                                        <p:tgtEl>
                                          <p:spTgt spid="14389"/>
                                        </p:tgtEl>
                                        <p:attrNameLst>
                                          <p:attrName>ppt_h</p:attrName>
                                        </p:attrNameLst>
                                      </p:cBhvr>
                                      <p:tavLst>
                                        <p:tav tm="0">
                                          <p:val>
                                            <p:strVal val="ppt_h"/>
                                          </p:val>
                                        </p:tav>
                                        <p:tav tm="100000">
                                          <p:val>
                                            <p:fltVal val="0"/>
                                          </p:val>
                                        </p:tav>
                                      </p:tavLst>
                                    </p:anim>
                                    <p:animEffect transition="out" filter="fade">
                                      <p:cBhvr>
                                        <p:cTn id="144" dur="500"/>
                                        <p:tgtEl>
                                          <p:spTgt spid="14389"/>
                                        </p:tgtEl>
                                      </p:cBhvr>
                                    </p:animEffect>
                                    <p:set>
                                      <p:cBhvr>
                                        <p:cTn id="145" dur="1" fill="hold">
                                          <p:stCondLst>
                                            <p:cond delay="499"/>
                                          </p:stCondLst>
                                        </p:cTn>
                                        <p:tgtEl>
                                          <p:spTgt spid="14389"/>
                                        </p:tgtEl>
                                        <p:attrNameLst>
                                          <p:attrName>style.visibility</p:attrName>
                                        </p:attrNameLst>
                                      </p:cBhvr>
                                      <p:to>
                                        <p:strVal val="hidden"/>
                                      </p:to>
                                    </p:set>
                                  </p:childTnLst>
                                </p:cTn>
                              </p:par>
                              <p:par>
                                <p:cTn id="146" presetID="53" presetClass="exit" presetSubtype="0" fill="hold" nodeType="withEffect">
                                  <p:stCondLst>
                                    <p:cond delay="500"/>
                                  </p:stCondLst>
                                  <p:childTnLst>
                                    <p:anim calcmode="lin" valueType="num">
                                      <p:cBhvr>
                                        <p:cTn id="147" dur="500"/>
                                        <p:tgtEl>
                                          <p:spTgt spid="14392"/>
                                        </p:tgtEl>
                                        <p:attrNameLst>
                                          <p:attrName>ppt_w</p:attrName>
                                        </p:attrNameLst>
                                      </p:cBhvr>
                                      <p:tavLst>
                                        <p:tav tm="0">
                                          <p:val>
                                            <p:strVal val="ppt_w"/>
                                          </p:val>
                                        </p:tav>
                                        <p:tav tm="100000">
                                          <p:val>
                                            <p:fltVal val="0"/>
                                          </p:val>
                                        </p:tav>
                                      </p:tavLst>
                                    </p:anim>
                                    <p:anim calcmode="lin" valueType="num">
                                      <p:cBhvr>
                                        <p:cTn id="148" dur="500"/>
                                        <p:tgtEl>
                                          <p:spTgt spid="14392"/>
                                        </p:tgtEl>
                                        <p:attrNameLst>
                                          <p:attrName>ppt_h</p:attrName>
                                        </p:attrNameLst>
                                      </p:cBhvr>
                                      <p:tavLst>
                                        <p:tav tm="0">
                                          <p:val>
                                            <p:strVal val="ppt_h"/>
                                          </p:val>
                                        </p:tav>
                                        <p:tav tm="100000">
                                          <p:val>
                                            <p:fltVal val="0"/>
                                          </p:val>
                                        </p:tav>
                                      </p:tavLst>
                                    </p:anim>
                                    <p:animEffect transition="out" filter="fade">
                                      <p:cBhvr>
                                        <p:cTn id="149" dur="500"/>
                                        <p:tgtEl>
                                          <p:spTgt spid="14392"/>
                                        </p:tgtEl>
                                      </p:cBhvr>
                                    </p:animEffect>
                                    <p:set>
                                      <p:cBhvr>
                                        <p:cTn id="150" dur="1" fill="hold">
                                          <p:stCondLst>
                                            <p:cond delay="499"/>
                                          </p:stCondLst>
                                        </p:cTn>
                                        <p:tgtEl>
                                          <p:spTgt spid="14392"/>
                                        </p:tgtEl>
                                        <p:attrNameLst>
                                          <p:attrName>style.visibility</p:attrName>
                                        </p:attrNameLst>
                                      </p:cBhvr>
                                      <p:to>
                                        <p:strVal val="hidden"/>
                                      </p:to>
                                    </p:set>
                                  </p:childTnLst>
                                </p:cTn>
                              </p:par>
                              <p:par>
                                <p:cTn id="151" presetID="53" presetClass="entr" presetSubtype="0" fill="hold" nodeType="withEffect">
                                  <p:stCondLst>
                                    <p:cond delay="500"/>
                                  </p:stCondLst>
                                  <p:childTnLst>
                                    <p:set>
                                      <p:cBhvr>
                                        <p:cTn id="152" dur="1" fill="hold">
                                          <p:stCondLst>
                                            <p:cond delay="0"/>
                                          </p:stCondLst>
                                        </p:cTn>
                                        <p:tgtEl>
                                          <p:spTgt spid="14406"/>
                                        </p:tgtEl>
                                        <p:attrNameLst>
                                          <p:attrName>style.visibility</p:attrName>
                                        </p:attrNameLst>
                                      </p:cBhvr>
                                      <p:to>
                                        <p:strVal val="visible"/>
                                      </p:to>
                                    </p:set>
                                    <p:anim calcmode="lin" valueType="num">
                                      <p:cBhvr>
                                        <p:cTn id="153" dur="500" fill="hold"/>
                                        <p:tgtEl>
                                          <p:spTgt spid="14406"/>
                                        </p:tgtEl>
                                        <p:attrNameLst>
                                          <p:attrName>ppt_w</p:attrName>
                                        </p:attrNameLst>
                                      </p:cBhvr>
                                      <p:tavLst>
                                        <p:tav tm="0">
                                          <p:val>
                                            <p:fltVal val="0"/>
                                          </p:val>
                                        </p:tav>
                                        <p:tav tm="100000">
                                          <p:val>
                                            <p:strVal val="#ppt_w"/>
                                          </p:val>
                                        </p:tav>
                                      </p:tavLst>
                                    </p:anim>
                                    <p:anim calcmode="lin" valueType="num">
                                      <p:cBhvr>
                                        <p:cTn id="154" dur="500" fill="hold"/>
                                        <p:tgtEl>
                                          <p:spTgt spid="14406"/>
                                        </p:tgtEl>
                                        <p:attrNameLst>
                                          <p:attrName>ppt_h</p:attrName>
                                        </p:attrNameLst>
                                      </p:cBhvr>
                                      <p:tavLst>
                                        <p:tav tm="0">
                                          <p:val>
                                            <p:fltVal val="0"/>
                                          </p:val>
                                        </p:tav>
                                        <p:tav tm="100000">
                                          <p:val>
                                            <p:strVal val="#ppt_h"/>
                                          </p:val>
                                        </p:tav>
                                      </p:tavLst>
                                    </p:anim>
                                    <p:animEffect transition="in" filter="fade">
                                      <p:cBhvr>
                                        <p:cTn id="155" dur="500"/>
                                        <p:tgtEl>
                                          <p:spTgt spid="14406"/>
                                        </p:tgtEl>
                                      </p:cBhvr>
                                    </p:animEffect>
                                  </p:childTnLst>
                                </p:cTn>
                              </p:par>
                              <p:par>
                                <p:cTn id="156" presetID="53" presetClass="entr" presetSubtype="0" fill="hold" nodeType="withEffect">
                                  <p:stCondLst>
                                    <p:cond delay="500"/>
                                  </p:stCondLst>
                                  <p:childTnLst>
                                    <p:set>
                                      <p:cBhvr>
                                        <p:cTn id="157" dur="1" fill="hold">
                                          <p:stCondLst>
                                            <p:cond delay="0"/>
                                          </p:stCondLst>
                                        </p:cTn>
                                        <p:tgtEl>
                                          <p:spTgt spid="14407"/>
                                        </p:tgtEl>
                                        <p:attrNameLst>
                                          <p:attrName>style.visibility</p:attrName>
                                        </p:attrNameLst>
                                      </p:cBhvr>
                                      <p:to>
                                        <p:strVal val="visible"/>
                                      </p:to>
                                    </p:set>
                                    <p:anim calcmode="lin" valueType="num">
                                      <p:cBhvr>
                                        <p:cTn id="158" dur="500" fill="hold"/>
                                        <p:tgtEl>
                                          <p:spTgt spid="14407"/>
                                        </p:tgtEl>
                                        <p:attrNameLst>
                                          <p:attrName>ppt_w</p:attrName>
                                        </p:attrNameLst>
                                      </p:cBhvr>
                                      <p:tavLst>
                                        <p:tav tm="0">
                                          <p:val>
                                            <p:fltVal val="0"/>
                                          </p:val>
                                        </p:tav>
                                        <p:tav tm="100000">
                                          <p:val>
                                            <p:strVal val="#ppt_w"/>
                                          </p:val>
                                        </p:tav>
                                      </p:tavLst>
                                    </p:anim>
                                    <p:anim calcmode="lin" valueType="num">
                                      <p:cBhvr>
                                        <p:cTn id="159" dur="500" fill="hold"/>
                                        <p:tgtEl>
                                          <p:spTgt spid="14407"/>
                                        </p:tgtEl>
                                        <p:attrNameLst>
                                          <p:attrName>ppt_h</p:attrName>
                                        </p:attrNameLst>
                                      </p:cBhvr>
                                      <p:tavLst>
                                        <p:tav tm="0">
                                          <p:val>
                                            <p:fltVal val="0"/>
                                          </p:val>
                                        </p:tav>
                                        <p:tav tm="100000">
                                          <p:val>
                                            <p:strVal val="#ppt_h"/>
                                          </p:val>
                                        </p:tav>
                                      </p:tavLst>
                                    </p:anim>
                                    <p:animEffect transition="in" filter="fade">
                                      <p:cBhvr>
                                        <p:cTn id="160" dur="500"/>
                                        <p:tgtEl>
                                          <p:spTgt spid="14407"/>
                                        </p:tgtEl>
                                      </p:cBhvr>
                                    </p:animEffect>
                                  </p:childTnLst>
                                </p:cTn>
                              </p:par>
                            </p:childTnLst>
                          </p:cTn>
                        </p:par>
                        <p:par>
                          <p:cTn id="161" fill="hold">
                            <p:stCondLst>
                              <p:cond delay="16500"/>
                            </p:stCondLst>
                            <p:childTnLst>
                              <p:par>
                                <p:cTn id="162" presetID="10" presetClass="entr" presetSubtype="0" fill="hold" grpId="2" nodeType="afterEffect">
                                  <p:stCondLst>
                                    <p:cond delay="1000"/>
                                  </p:stCondLst>
                                  <p:childTnLst>
                                    <p:set>
                                      <p:cBhvr>
                                        <p:cTn id="163" dur="1" fill="hold">
                                          <p:stCondLst>
                                            <p:cond delay="0"/>
                                          </p:stCondLst>
                                        </p:cTn>
                                        <p:tgtEl>
                                          <p:spTgt spid="14400"/>
                                        </p:tgtEl>
                                        <p:attrNameLst>
                                          <p:attrName>style.visibility</p:attrName>
                                        </p:attrNameLst>
                                      </p:cBhvr>
                                      <p:to>
                                        <p:strVal val="visible"/>
                                      </p:to>
                                    </p:set>
                                    <p:animEffect transition="in" filter="fade">
                                      <p:cBhvr>
                                        <p:cTn id="164" dur="2000"/>
                                        <p:tgtEl>
                                          <p:spTgt spid="14400"/>
                                        </p:tgtEl>
                                      </p:cBhvr>
                                    </p:animEffect>
                                  </p:childTnLst>
                                </p:cTn>
                              </p:par>
                              <p:par>
                                <p:cTn id="165" presetID="10" presetClass="entr" presetSubtype="0" fill="hold" grpId="0" nodeType="withEffect">
                                  <p:stCondLst>
                                    <p:cond delay="1000"/>
                                  </p:stCondLst>
                                  <p:childTnLst>
                                    <p:set>
                                      <p:cBhvr>
                                        <p:cTn id="166" dur="1" fill="hold">
                                          <p:stCondLst>
                                            <p:cond delay="0"/>
                                          </p:stCondLst>
                                        </p:cTn>
                                        <p:tgtEl>
                                          <p:spTgt spid="14404"/>
                                        </p:tgtEl>
                                        <p:attrNameLst>
                                          <p:attrName>style.visibility</p:attrName>
                                        </p:attrNameLst>
                                      </p:cBhvr>
                                      <p:to>
                                        <p:strVal val="visible"/>
                                      </p:to>
                                    </p:set>
                                    <p:animEffect transition="in" filter="fade">
                                      <p:cBhvr>
                                        <p:cTn id="167" dur="2000"/>
                                        <p:tgtEl>
                                          <p:spTgt spid="14404"/>
                                        </p:tgtEl>
                                      </p:cBhvr>
                                    </p:animEffect>
                                  </p:childTnLst>
                                </p:cTn>
                              </p:par>
                              <p:par>
                                <p:cTn id="168" presetID="10" presetClass="entr" presetSubtype="0" fill="hold" grpId="0" nodeType="withEffect">
                                  <p:stCondLst>
                                    <p:cond delay="1000"/>
                                  </p:stCondLst>
                                  <p:childTnLst>
                                    <p:set>
                                      <p:cBhvr>
                                        <p:cTn id="169" dur="1" fill="hold">
                                          <p:stCondLst>
                                            <p:cond delay="0"/>
                                          </p:stCondLst>
                                        </p:cTn>
                                        <p:tgtEl>
                                          <p:spTgt spid="14403"/>
                                        </p:tgtEl>
                                        <p:attrNameLst>
                                          <p:attrName>style.visibility</p:attrName>
                                        </p:attrNameLst>
                                      </p:cBhvr>
                                      <p:to>
                                        <p:strVal val="visible"/>
                                      </p:to>
                                    </p:set>
                                    <p:animEffect transition="in" filter="fade">
                                      <p:cBhvr>
                                        <p:cTn id="170" dur="2000"/>
                                        <p:tgtEl>
                                          <p:spTgt spid="14403"/>
                                        </p:tgtEl>
                                      </p:cBhvr>
                                    </p:animEffect>
                                  </p:childTnLst>
                                </p:cTn>
                              </p:par>
                              <p:par>
                                <p:cTn id="171" presetID="10" presetClass="entr" presetSubtype="0" fill="hold" grpId="0" nodeType="withEffect">
                                  <p:stCondLst>
                                    <p:cond delay="1000"/>
                                  </p:stCondLst>
                                  <p:childTnLst>
                                    <p:set>
                                      <p:cBhvr>
                                        <p:cTn id="172" dur="1" fill="hold">
                                          <p:stCondLst>
                                            <p:cond delay="0"/>
                                          </p:stCondLst>
                                        </p:cTn>
                                        <p:tgtEl>
                                          <p:spTgt spid="14405"/>
                                        </p:tgtEl>
                                        <p:attrNameLst>
                                          <p:attrName>style.visibility</p:attrName>
                                        </p:attrNameLst>
                                      </p:cBhvr>
                                      <p:to>
                                        <p:strVal val="visible"/>
                                      </p:to>
                                    </p:set>
                                    <p:animEffect transition="in" filter="fade">
                                      <p:cBhvr>
                                        <p:cTn id="173" dur="2000"/>
                                        <p:tgtEl>
                                          <p:spTgt spid="14405"/>
                                        </p:tgtEl>
                                      </p:cBhvr>
                                    </p:animEffect>
                                  </p:childTnLst>
                                </p:cTn>
                              </p:par>
                            </p:childTnLst>
                          </p:cTn>
                        </p:par>
                      </p:childTnLst>
                    </p:cTn>
                  </p:par>
                  <p:par>
                    <p:cTn id="174" fill="hold">
                      <p:stCondLst>
                        <p:cond delay="indefinite"/>
                      </p:stCondLst>
                      <p:childTnLst>
                        <p:par>
                          <p:cTn id="175" fill="hold">
                            <p:stCondLst>
                              <p:cond delay="0"/>
                            </p:stCondLst>
                            <p:childTnLst>
                              <p:par>
                                <p:cTn id="176" presetID="16" presetClass="exit" presetSubtype="26" fill="hold" grpId="1" nodeType="clickEffect">
                                  <p:stCondLst>
                                    <p:cond delay="0"/>
                                  </p:stCondLst>
                                  <p:childTnLst>
                                    <p:animEffect transition="out" filter="barn(inHorizontal)">
                                      <p:cBhvr>
                                        <p:cTn id="177" dur="1000"/>
                                        <p:tgtEl>
                                          <p:spTgt spid="14343"/>
                                        </p:tgtEl>
                                      </p:cBhvr>
                                    </p:animEffect>
                                    <p:set>
                                      <p:cBhvr>
                                        <p:cTn id="178" dur="1" fill="hold">
                                          <p:stCondLst>
                                            <p:cond delay="999"/>
                                          </p:stCondLst>
                                        </p:cTn>
                                        <p:tgtEl>
                                          <p:spTgt spid="14343"/>
                                        </p:tgtEl>
                                        <p:attrNameLst>
                                          <p:attrName>style.visibility</p:attrName>
                                        </p:attrNameLst>
                                      </p:cBhvr>
                                      <p:to>
                                        <p:strVal val="hidden"/>
                                      </p:to>
                                    </p:set>
                                  </p:childTnLst>
                                </p:cTn>
                              </p:par>
                              <p:par>
                                <p:cTn id="179" presetID="10" presetClass="exit" presetSubtype="0" fill="hold" grpId="1" nodeType="withEffect">
                                  <p:stCondLst>
                                    <p:cond delay="0"/>
                                  </p:stCondLst>
                                  <p:childTnLst>
                                    <p:animEffect transition="out" filter="fade">
                                      <p:cBhvr>
                                        <p:cTn id="180" dur="2000"/>
                                        <p:tgtEl>
                                          <p:spTgt spid="14405"/>
                                        </p:tgtEl>
                                      </p:cBhvr>
                                    </p:animEffect>
                                    <p:set>
                                      <p:cBhvr>
                                        <p:cTn id="181" dur="1" fill="hold">
                                          <p:stCondLst>
                                            <p:cond delay="1999"/>
                                          </p:stCondLst>
                                        </p:cTn>
                                        <p:tgtEl>
                                          <p:spTgt spid="14405"/>
                                        </p:tgtEl>
                                        <p:attrNameLst>
                                          <p:attrName>style.visibility</p:attrName>
                                        </p:attrNameLst>
                                      </p:cBhvr>
                                      <p:to>
                                        <p:strVal val="hidden"/>
                                      </p:to>
                                    </p:set>
                                  </p:childTnLst>
                                </p:cTn>
                              </p:par>
                              <p:par>
                                <p:cTn id="182" presetID="10" presetClass="exit" presetSubtype="0" fill="hold" grpId="1" nodeType="withEffect">
                                  <p:stCondLst>
                                    <p:cond delay="0"/>
                                  </p:stCondLst>
                                  <p:childTnLst>
                                    <p:animEffect transition="out" filter="fade">
                                      <p:cBhvr>
                                        <p:cTn id="183" dur="2000"/>
                                        <p:tgtEl>
                                          <p:spTgt spid="14404"/>
                                        </p:tgtEl>
                                      </p:cBhvr>
                                    </p:animEffect>
                                    <p:set>
                                      <p:cBhvr>
                                        <p:cTn id="184" dur="1" fill="hold">
                                          <p:stCondLst>
                                            <p:cond delay="1999"/>
                                          </p:stCondLst>
                                        </p:cTn>
                                        <p:tgtEl>
                                          <p:spTgt spid="14404"/>
                                        </p:tgtEl>
                                        <p:attrNameLst>
                                          <p:attrName>style.visibility</p:attrName>
                                        </p:attrNameLst>
                                      </p:cBhvr>
                                      <p:to>
                                        <p:strVal val="hidden"/>
                                      </p:to>
                                    </p:set>
                                  </p:childTnLst>
                                </p:cTn>
                              </p:par>
                              <p:par>
                                <p:cTn id="185" presetID="10" presetClass="exit" presetSubtype="0" fill="hold" grpId="1" nodeType="withEffect">
                                  <p:stCondLst>
                                    <p:cond delay="0"/>
                                  </p:stCondLst>
                                  <p:childTnLst>
                                    <p:animEffect transition="out" filter="fade">
                                      <p:cBhvr>
                                        <p:cTn id="186" dur="2000"/>
                                        <p:tgtEl>
                                          <p:spTgt spid="14403"/>
                                        </p:tgtEl>
                                      </p:cBhvr>
                                    </p:animEffect>
                                    <p:set>
                                      <p:cBhvr>
                                        <p:cTn id="187" dur="1" fill="hold">
                                          <p:stCondLst>
                                            <p:cond delay="1999"/>
                                          </p:stCondLst>
                                        </p:cTn>
                                        <p:tgtEl>
                                          <p:spTgt spid="14403"/>
                                        </p:tgtEl>
                                        <p:attrNameLst>
                                          <p:attrName>style.visibility</p:attrName>
                                        </p:attrNameLst>
                                      </p:cBhvr>
                                      <p:to>
                                        <p:strVal val="hidden"/>
                                      </p:to>
                                    </p:set>
                                  </p:childTnLst>
                                </p:cTn>
                              </p:par>
                              <p:par>
                                <p:cTn id="188" presetID="10" presetClass="exit" presetSubtype="0" fill="hold" grpId="3" nodeType="withEffect">
                                  <p:stCondLst>
                                    <p:cond delay="0"/>
                                  </p:stCondLst>
                                  <p:childTnLst>
                                    <p:animEffect transition="out" filter="fade">
                                      <p:cBhvr>
                                        <p:cTn id="189" dur="2000"/>
                                        <p:tgtEl>
                                          <p:spTgt spid="14400"/>
                                        </p:tgtEl>
                                      </p:cBhvr>
                                    </p:animEffect>
                                    <p:set>
                                      <p:cBhvr>
                                        <p:cTn id="190" dur="1" fill="hold">
                                          <p:stCondLst>
                                            <p:cond delay="1999"/>
                                          </p:stCondLst>
                                        </p:cTn>
                                        <p:tgtEl>
                                          <p:spTgt spid="14400"/>
                                        </p:tgtEl>
                                        <p:attrNameLst>
                                          <p:attrName>style.visibility</p:attrName>
                                        </p:attrNameLst>
                                      </p:cBhvr>
                                      <p:to>
                                        <p:strVal val="hidden"/>
                                      </p:to>
                                    </p:set>
                                  </p:childTnLst>
                                </p:cTn>
                              </p:par>
                            </p:childTnLst>
                          </p:cTn>
                        </p:par>
                        <p:par>
                          <p:cTn id="191" fill="hold">
                            <p:stCondLst>
                              <p:cond delay="2000"/>
                            </p:stCondLst>
                            <p:childTnLst>
                              <p:par>
                                <p:cTn id="192" presetID="16" presetClass="entr" presetSubtype="26" fill="hold" grpId="0" nodeType="afterEffect">
                                  <p:stCondLst>
                                    <p:cond delay="0"/>
                                  </p:stCondLst>
                                  <p:childTnLst>
                                    <p:set>
                                      <p:cBhvr>
                                        <p:cTn id="193" dur="1" fill="hold">
                                          <p:stCondLst>
                                            <p:cond delay="0"/>
                                          </p:stCondLst>
                                        </p:cTn>
                                        <p:tgtEl>
                                          <p:spTgt spid="14344"/>
                                        </p:tgtEl>
                                        <p:attrNameLst>
                                          <p:attrName>style.visibility</p:attrName>
                                        </p:attrNameLst>
                                      </p:cBhvr>
                                      <p:to>
                                        <p:strVal val="visible"/>
                                      </p:to>
                                    </p:set>
                                    <p:animEffect transition="in" filter="barn(inHorizontal)">
                                      <p:cBhvr>
                                        <p:cTn id="194" dur="1000"/>
                                        <p:tgtEl>
                                          <p:spTgt spid="14344"/>
                                        </p:tgtEl>
                                      </p:cBhvr>
                                    </p:animEffect>
                                  </p:childTnLst>
                                </p:cTn>
                              </p:par>
                            </p:childTnLst>
                          </p:cTn>
                        </p:par>
                      </p:childTnLst>
                    </p:cTn>
                  </p:par>
                  <p:par>
                    <p:cTn id="195" fill="hold">
                      <p:stCondLst>
                        <p:cond delay="indefinite"/>
                      </p:stCondLst>
                      <p:childTnLst>
                        <p:par>
                          <p:cTn id="196" fill="hold">
                            <p:stCondLst>
                              <p:cond delay="0"/>
                            </p:stCondLst>
                            <p:childTnLst>
                              <p:par>
                                <p:cTn id="197" presetID="26" presetClass="emph" presetSubtype="0" fill="hold" nodeType="clickEffect">
                                  <p:stCondLst>
                                    <p:cond delay="0"/>
                                  </p:stCondLst>
                                  <p:childTnLst>
                                    <p:animEffect transition="out" filter="fade">
                                      <p:cBhvr>
                                        <p:cTn id="198" dur="1000" tmFilter="0, 0; .2, .5; .8, .5; 1, 0"/>
                                        <p:tgtEl>
                                          <p:spTgt spid="14387"/>
                                        </p:tgtEl>
                                      </p:cBhvr>
                                    </p:animEffect>
                                    <p:animScale>
                                      <p:cBhvr>
                                        <p:cTn id="199" dur="500" autoRev="1" fill="hold"/>
                                        <p:tgtEl>
                                          <p:spTgt spid="14387"/>
                                        </p:tgtEl>
                                      </p:cBhvr>
                                      <p:by x="105000" y="105000"/>
                                    </p:animScale>
                                  </p:childTnLst>
                                </p:cTn>
                              </p:par>
                              <p:par>
                                <p:cTn id="200" presetID="26" presetClass="emph" presetSubtype="0" fill="hold" nodeType="withEffect">
                                  <p:stCondLst>
                                    <p:cond delay="0"/>
                                  </p:stCondLst>
                                  <p:childTnLst>
                                    <p:animEffect transition="out" filter="fade">
                                      <p:cBhvr>
                                        <p:cTn id="201" dur="1000" tmFilter="0, 0; .2, .5; .8, .5; 1, 0"/>
                                        <p:tgtEl>
                                          <p:spTgt spid="14395"/>
                                        </p:tgtEl>
                                      </p:cBhvr>
                                    </p:animEffect>
                                    <p:animScale>
                                      <p:cBhvr>
                                        <p:cTn id="202" dur="500" autoRev="1" fill="hold"/>
                                        <p:tgtEl>
                                          <p:spTgt spid="14395"/>
                                        </p:tgtEl>
                                      </p:cBhvr>
                                      <p:by x="105000" y="105000"/>
                                    </p:animScale>
                                  </p:childTnLst>
                                </p:cTn>
                              </p:par>
                              <p:par>
                                <p:cTn id="203" presetID="26" presetClass="emph" presetSubtype="0" fill="hold" nodeType="withEffect">
                                  <p:stCondLst>
                                    <p:cond delay="0"/>
                                  </p:stCondLst>
                                  <p:childTnLst>
                                    <p:animEffect transition="out" filter="fade">
                                      <p:cBhvr>
                                        <p:cTn id="204" dur="1000" tmFilter="0, 0; .2, .5; .8, .5; 1, 0"/>
                                        <p:tgtEl>
                                          <p:spTgt spid="14394"/>
                                        </p:tgtEl>
                                      </p:cBhvr>
                                    </p:animEffect>
                                    <p:animScale>
                                      <p:cBhvr>
                                        <p:cTn id="205" dur="500" autoRev="1" fill="hold"/>
                                        <p:tgtEl>
                                          <p:spTgt spid="14394"/>
                                        </p:tgtEl>
                                      </p:cBhvr>
                                      <p:by x="105000" y="105000"/>
                                    </p:animScale>
                                  </p:childTnLst>
                                </p:cTn>
                              </p:par>
                              <p:par>
                                <p:cTn id="206" presetID="26" presetClass="emph" presetSubtype="0" fill="hold" nodeType="withEffect">
                                  <p:stCondLst>
                                    <p:cond delay="0"/>
                                  </p:stCondLst>
                                  <p:childTnLst>
                                    <p:animEffect transition="out" filter="fade">
                                      <p:cBhvr>
                                        <p:cTn id="207" dur="1000" tmFilter="0, 0; .2, .5; .8, .5; 1, 0"/>
                                        <p:tgtEl>
                                          <p:spTgt spid="14396"/>
                                        </p:tgtEl>
                                      </p:cBhvr>
                                    </p:animEffect>
                                    <p:animScale>
                                      <p:cBhvr>
                                        <p:cTn id="208" dur="500" autoRev="1" fill="hold"/>
                                        <p:tgtEl>
                                          <p:spTgt spid="14396"/>
                                        </p:tgtEl>
                                      </p:cBhvr>
                                      <p:by x="105000" y="105000"/>
                                    </p:animScale>
                                  </p:childTnLst>
                                </p:cTn>
                              </p:par>
                              <p:par>
                                <p:cTn id="209" presetID="0" presetClass="path" presetSubtype="0" accel="50000" decel="50000" fill="hold" nodeType="withEffect">
                                  <p:stCondLst>
                                    <p:cond delay="0"/>
                                  </p:stCondLst>
                                  <p:childTnLst>
                                    <p:animMotion origin="layout" path="M -3.61111E-6 0.01667 L -0.1427 0.0838 " pathEditMode="relative" rAng="0" ptsTypes="AA">
                                      <p:cBhvr>
                                        <p:cTn id="210" dur="2000" fill="hold"/>
                                        <p:tgtEl>
                                          <p:spTgt spid="14393"/>
                                        </p:tgtEl>
                                        <p:attrNameLst>
                                          <p:attrName>ppt_x</p:attrName>
                                          <p:attrName>ppt_y</p:attrName>
                                        </p:attrNameLst>
                                      </p:cBhvr>
                                      <p:rCtr x="-71" y="34"/>
                                    </p:animMotion>
                                  </p:childTnLst>
                                </p:cTn>
                              </p:par>
                            </p:childTnLst>
                          </p:cTn>
                        </p:par>
                        <p:par>
                          <p:cTn id="211" fill="hold">
                            <p:stCondLst>
                              <p:cond delay="2000"/>
                            </p:stCondLst>
                            <p:childTnLst>
                              <p:par>
                                <p:cTn id="212" presetID="0" presetClass="path" presetSubtype="0" accel="50000" decel="50000" fill="hold" nodeType="afterEffect">
                                  <p:stCondLst>
                                    <p:cond delay="2000"/>
                                  </p:stCondLst>
                                  <p:childTnLst>
                                    <p:animMotion origin="layout" path="M -5.55556E-7 1.32948E-6 C -0.01927 -0.02012 -0.03837 -0.04 -0.04288 -0.06335 C -0.0474 -0.08671 -0.02986 -0.12694 -0.02691 -0.13965 " pathEditMode="relative" rAng="0" ptsTypes="aaA">
                                      <p:cBhvr>
                                        <p:cTn id="213" dur="500" fill="hold"/>
                                        <p:tgtEl>
                                          <p:spTgt spid="14378"/>
                                        </p:tgtEl>
                                        <p:attrNameLst>
                                          <p:attrName>ppt_x</p:attrName>
                                          <p:attrName>ppt_y</p:attrName>
                                        </p:attrNameLst>
                                      </p:cBhvr>
                                      <p:rCtr x="-24" y="-70"/>
                                    </p:animMotion>
                                  </p:childTnLst>
                                </p:cTn>
                              </p:par>
                              <p:par>
                                <p:cTn id="214" presetID="42" presetClass="exit" presetSubtype="0" fill="hold" nodeType="withEffect">
                                  <p:stCondLst>
                                    <p:cond delay="3000"/>
                                  </p:stCondLst>
                                  <p:childTnLst>
                                    <p:animEffect transition="out" filter="fade">
                                      <p:cBhvr>
                                        <p:cTn id="215" dur="2000"/>
                                        <p:tgtEl>
                                          <p:spTgt spid="14378"/>
                                        </p:tgtEl>
                                      </p:cBhvr>
                                    </p:animEffect>
                                    <p:anim calcmode="lin" valueType="num">
                                      <p:cBhvr>
                                        <p:cTn id="216" dur="2000"/>
                                        <p:tgtEl>
                                          <p:spTgt spid="14378"/>
                                        </p:tgtEl>
                                        <p:attrNameLst>
                                          <p:attrName>ppt_x</p:attrName>
                                        </p:attrNameLst>
                                      </p:cBhvr>
                                      <p:tavLst>
                                        <p:tav tm="0">
                                          <p:val>
                                            <p:strVal val="ppt_x"/>
                                          </p:val>
                                        </p:tav>
                                        <p:tav tm="100000">
                                          <p:val>
                                            <p:strVal val="ppt_x"/>
                                          </p:val>
                                        </p:tav>
                                      </p:tavLst>
                                    </p:anim>
                                    <p:anim calcmode="lin" valueType="num">
                                      <p:cBhvr>
                                        <p:cTn id="217" dur="2000"/>
                                        <p:tgtEl>
                                          <p:spTgt spid="14378"/>
                                        </p:tgtEl>
                                        <p:attrNameLst>
                                          <p:attrName>ppt_y</p:attrName>
                                        </p:attrNameLst>
                                      </p:cBhvr>
                                      <p:tavLst>
                                        <p:tav tm="0">
                                          <p:val>
                                            <p:strVal val="ppt_y"/>
                                          </p:val>
                                        </p:tav>
                                        <p:tav tm="100000">
                                          <p:val>
                                            <p:strVal val="ppt_y+.1"/>
                                          </p:val>
                                        </p:tav>
                                      </p:tavLst>
                                    </p:anim>
                                    <p:set>
                                      <p:cBhvr>
                                        <p:cTn id="218" dur="1" fill="hold">
                                          <p:stCondLst>
                                            <p:cond delay="1999"/>
                                          </p:stCondLst>
                                        </p:cTn>
                                        <p:tgtEl>
                                          <p:spTgt spid="14378"/>
                                        </p:tgtEl>
                                        <p:attrNameLst>
                                          <p:attrName>style.visibility</p:attrName>
                                        </p:attrNameLst>
                                      </p:cBhvr>
                                      <p:to>
                                        <p:strVal val="hidden"/>
                                      </p:to>
                                    </p:set>
                                  </p:childTnLst>
                                </p:cTn>
                              </p:par>
                              <p:par>
                                <p:cTn id="219" presetID="42" presetClass="exit" presetSubtype="0" fill="hold" nodeType="withEffect">
                                  <p:stCondLst>
                                    <p:cond delay="2000"/>
                                  </p:stCondLst>
                                  <p:childTnLst>
                                    <p:animEffect transition="out" filter="fade">
                                      <p:cBhvr>
                                        <p:cTn id="220" dur="2000"/>
                                        <p:tgtEl>
                                          <p:spTgt spid="14396"/>
                                        </p:tgtEl>
                                      </p:cBhvr>
                                    </p:animEffect>
                                    <p:anim calcmode="lin" valueType="num">
                                      <p:cBhvr>
                                        <p:cTn id="221" dur="2000"/>
                                        <p:tgtEl>
                                          <p:spTgt spid="14396"/>
                                        </p:tgtEl>
                                        <p:attrNameLst>
                                          <p:attrName>ppt_x</p:attrName>
                                        </p:attrNameLst>
                                      </p:cBhvr>
                                      <p:tavLst>
                                        <p:tav tm="0">
                                          <p:val>
                                            <p:strVal val="ppt_x"/>
                                          </p:val>
                                        </p:tav>
                                        <p:tav tm="100000">
                                          <p:val>
                                            <p:strVal val="ppt_x"/>
                                          </p:val>
                                        </p:tav>
                                      </p:tavLst>
                                    </p:anim>
                                    <p:anim calcmode="lin" valueType="num">
                                      <p:cBhvr>
                                        <p:cTn id="222" dur="2000"/>
                                        <p:tgtEl>
                                          <p:spTgt spid="14396"/>
                                        </p:tgtEl>
                                        <p:attrNameLst>
                                          <p:attrName>ppt_y</p:attrName>
                                        </p:attrNameLst>
                                      </p:cBhvr>
                                      <p:tavLst>
                                        <p:tav tm="0">
                                          <p:val>
                                            <p:strVal val="ppt_y"/>
                                          </p:val>
                                        </p:tav>
                                        <p:tav tm="100000">
                                          <p:val>
                                            <p:strVal val="ppt_y+.1"/>
                                          </p:val>
                                        </p:tav>
                                      </p:tavLst>
                                    </p:anim>
                                    <p:set>
                                      <p:cBhvr>
                                        <p:cTn id="223" dur="1" fill="hold">
                                          <p:stCondLst>
                                            <p:cond delay="1999"/>
                                          </p:stCondLst>
                                        </p:cTn>
                                        <p:tgtEl>
                                          <p:spTgt spid="14396"/>
                                        </p:tgtEl>
                                        <p:attrNameLst>
                                          <p:attrName>style.visibility</p:attrName>
                                        </p:attrNameLst>
                                      </p:cBhvr>
                                      <p:to>
                                        <p:strVal val="hidden"/>
                                      </p:to>
                                    </p:set>
                                  </p:childTnLst>
                                </p:cTn>
                              </p:par>
                              <p:par>
                                <p:cTn id="224" presetID="42" presetClass="exit" presetSubtype="0" fill="hold" nodeType="withEffect">
                                  <p:stCondLst>
                                    <p:cond delay="2000"/>
                                  </p:stCondLst>
                                  <p:childTnLst>
                                    <p:animEffect transition="out" filter="fade">
                                      <p:cBhvr>
                                        <p:cTn id="225" dur="2000"/>
                                        <p:tgtEl>
                                          <p:spTgt spid="14395"/>
                                        </p:tgtEl>
                                      </p:cBhvr>
                                    </p:animEffect>
                                    <p:anim calcmode="lin" valueType="num">
                                      <p:cBhvr>
                                        <p:cTn id="226" dur="2000"/>
                                        <p:tgtEl>
                                          <p:spTgt spid="14395"/>
                                        </p:tgtEl>
                                        <p:attrNameLst>
                                          <p:attrName>ppt_x</p:attrName>
                                        </p:attrNameLst>
                                      </p:cBhvr>
                                      <p:tavLst>
                                        <p:tav tm="0">
                                          <p:val>
                                            <p:strVal val="ppt_x"/>
                                          </p:val>
                                        </p:tav>
                                        <p:tav tm="100000">
                                          <p:val>
                                            <p:strVal val="ppt_x"/>
                                          </p:val>
                                        </p:tav>
                                      </p:tavLst>
                                    </p:anim>
                                    <p:anim calcmode="lin" valueType="num">
                                      <p:cBhvr>
                                        <p:cTn id="227" dur="2000"/>
                                        <p:tgtEl>
                                          <p:spTgt spid="14395"/>
                                        </p:tgtEl>
                                        <p:attrNameLst>
                                          <p:attrName>ppt_y</p:attrName>
                                        </p:attrNameLst>
                                      </p:cBhvr>
                                      <p:tavLst>
                                        <p:tav tm="0">
                                          <p:val>
                                            <p:strVal val="ppt_y"/>
                                          </p:val>
                                        </p:tav>
                                        <p:tav tm="100000">
                                          <p:val>
                                            <p:strVal val="ppt_y+.1"/>
                                          </p:val>
                                        </p:tav>
                                      </p:tavLst>
                                    </p:anim>
                                    <p:set>
                                      <p:cBhvr>
                                        <p:cTn id="228" dur="1" fill="hold">
                                          <p:stCondLst>
                                            <p:cond delay="1999"/>
                                          </p:stCondLst>
                                        </p:cTn>
                                        <p:tgtEl>
                                          <p:spTgt spid="14395"/>
                                        </p:tgtEl>
                                        <p:attrNameLst>
                                          <p:attrName>style.visibility</p:attrName>
                                        </p:attrNameLst>
                                      </p:cBhvr>
                                      <p:to>
                                        <p:strVal val="hidden"/>
                                      </p:to>
                                    </p:set>
                                  </p:childTnLst>
                                </p:cTn>
                              </p:par>
                              <p:par>
                                <p:cTn id="229" presetID="0" presetClass="path" presetSubtype="0" accel="50000" decel="50000" fill="hold" nodeType="withEffect">
                                  <p:stCondLst>
                                    <p:cond delay="2000"/>
                                  </p:stCondLst>
                                  <p:childTnLst>
                                    <p:animMotion origin="layout" path="M 1.11111E-6 0.01667 L 1.11111E-6 0.09514 " pathEditMode="relative" rAng="0" ptsTypes="AA">
                                      <p:cBhvr>
                                        <p:cTn id="230" dur="2000" fill="hold"/>
                                        <p:tgtEl>
                                          <p:spTgt spid="14397"/>
                                        </p:tgtEl>
                                        <p:attrNameLst>
                                          <p:attrName>ppt_x</p:attrName>
                                          <p:attrName>ppt_y</p:attrName>
                                        </p:attrNameLst>
                                      </p:cBhvr>
                                      <p:rCtr x="0" y="39"/>
                                    </p:animMotion>
                                  </p:childTnLst>
                                </p:cTn>
                              </p:par>
                              <p:par>
                                <p:cTn id="231" presetID="0" presetClass="path" presetSubtype="0" accel="50000" decel="50000" fill="hold" nodeType="withEffect">
                                  <p:stCondLst>
                                    <p:cond delay="2000"/>
                                  </p:stCondLst>
                                  <p:childTnLst>
                                    <p:animMotion origin="layout" path="M 0.00035 -0.07569 L 0.00035 0.21551 " pathEditMode="relative" rAng="0" ptsTypes="AA">
                                      <p:cBhvr>
                                        <p:cTn id="232" dur="2000" fill="hold"/>
                                        <p:tgtEl>
                                          <p:spTgt spid="14394"/>
                                        </p:tgtEl>
                                        <p:attrNameLst>
                                          <p:attrName>ppt_x</p:attrName>
                                          <p:attrName>ppt_y</p:attrName>
                                        </p:attrNameLst>
                                      </p:cBhvr>
                                      <p:rCtr x="0" y="146"/>
                                    </p:animMotion>
                                  </p:childTnLst>
                                </p:cTn>
                              </p:par>
                              <p:par>
                                <p:cTn id="233" presetID="0" presetClass="path" presetSubtype="0" accel="50000" decel="50000" fill="hold" nodeType="withEffect">
                                  <p:stCondLst>
                                    <p:cond delay="2000"/>
                                  </p:stCondLst>
                                  <p:childTnLst>
                                    <p:animMotion origin="layout" path="M -0.00069 -0.07569 L -0.00069 0.21551 " pathEditMode="relative" rAng="0" ptsTypes="AA">
                                      <p:cBhvr>
                                        <p:cTn id="234" dur="2000" fill="hold"/>
                                        <p:tgtEl>
                                          <p:spTgt spid="14387"/>
                                        </p:tgtEl>
                                        <p:attrNameLst>
                                          <p:attrName>ppt_x</p:attrName>
                                          <p:attrName>ppt_y</p:attrName>
                                        </p:attrNameLst>
                                      </p:cBhvr>
                                      <p:rCtr x="0" y="146"/>
                                    </p:animMotion>
                                  </p:childTnLst>
                                </p:cTn>
                              </p:par>
                              <p:par>
                                <p:cTn id="235" presetID="53" presetClass="exit" presetSubtype="0" fill="hold" nodeType="withEffect">
                                  <p:stCondLst>
                                    <p:cond delay="2000"/>
                                  </p:stCondLst>
                                  <p:childTnLst>
                                    <p:anim calcmode="lin" valueType="num">
                                      <p:cBhvr>
                                        <p:cTn id="236" dur="500"/>
                                        <p:tgtEl>
                                          <p:spTgt spid="14406"/>
                                        </p:tgtEl>
                                        <p:attrNameLst>
                                          <p:attrName>ppt_w</p:attrName>
                                        </p:attrNameLst>
                                      </p:cBhvr>
                                      <p:tavLst>
                                        <p:tav tm="0">
                                          <p:val>
                                            <p:strVal val="ppt_w"/>
                                          </p:val>
                                        </p:tav>
                                        <p:tav tm="100000">
                                          <p:val>
                                            <p:fltVal val="0"/>
                                          </p:val>
                                        </p:tav>
                                      </p:tavLst>
                                    </p:anim>
                                    <p:anim calcmode="lin" valueType="num">
                                      <p:cBhvr>
                                        <p:cTn id="237" dur="500"/>
                                        <p:tgtEl>
                                          <p:spTgt spid="14406"/>
                                        </p:tgtEl>
                                        <p:attrNameLst>
                                          <p:attrName>ppt_h</p:attrName>
                                        </p:attrNameLst>
                                      </p:cBhvr>
                                      <p:tavLst>
                                        <p:tav tm="0">
                                          <p:val>
                                            <p:strVal val="ppt_h"/>
                                          </p:val>
                                        </p:tav>
                                        <p:tav tm="100000">
                                          <p:val>
                                            <p:fltVal val="0"/>
                                          </p:val>
                                        </p:tav>
                                      </p:tavLst>
                                    </p:anim>
                                    <p:animEffect transition="out" filter="fade">
                                      <p:cBhvr>
                                        <p:cTn id="238" dur="500"/>
                                        <p:tgtEl>
                                          <p:spTgt spid="14406"/>
                                        </p:tgtEl>
                                      </p:cBhvr>
                                    </p:animEffect>
                                    <p:set>
                                      <p:cBhvr>
                                        <p:cTn id="239" dur="1" fill="hold">
                                          <p:stCondLst>
                                            <p:cond delay="499"/>
                                          </p:stCondLst>
                                        </p:cTn>
                                        <p:tgtEl>
                                          <p:spTgt spid="14406"/>
                                        </p:tgtEl>
                                        <p:attrNameLst>
                                          <p:attrName>style.visibility</p:attrName>
                                        </p:attrNameLst>
                                      </p:cBhvr>
                                      <p:to>
                                        <p:strVal val="hidden"/>
                                      </p:to>
                                    </p:set>
                                  </p:childTnLst>
                                </p:cTn>
                              </p:par>
                              <p:par>
                                <p:cTn id="240" presetID="53" presetClass="entr" presetSubtype="0" fill="hold" nodeType="withEffect">
                                  <p:stCondLst>
                                    <p:cond delay="2000"/>
                                  </p:stCondLst>
                                  <p:childTnLst>
                                    <p:set>
                                      <p:cBhvr>
                                        <p:cTn id="241" dur="1" fill="hold">
                                          <p:stCondLst>
                                            <p:cond delay="0"/>
                                          </p:stCondLst>
                                        </p:cTn>
                                        <p:tgtEl>
                                          <p:spTgt spid="14389"/>
                                        </p:tgtEl>
                                        <p:attrNameLst>
                                          <p:attrName>style.visibility</p:attrName>
                                        </p:attrNameLst>
                                      </p:cBhvr>
                                      <p:to>
                                        <p:strVal val="visible"/>
                                      </p:to>
                                    </p:set>
                                    <p:anim calcmode="lin" valueType="num">
                                      <p:cBhvr>
                                        <p:cTn id="242" dur="500" fill="hold"/>
                                        <p:tgtEl>
                                          <p:spTgt spid="14389"/>
                                        </p:tgtEl>
                                        <p:attrNameLst>
                                          <p:attrName>ppt_w</p:attrName>
                                        </p:attrNameLst>
                                      </p:cBhvr>
                                      <p:tavLst>
                                        <p:tav tm="0">
                                          <p:val>
                                            <p:fltVal val="0"/>
                                          </p:val>
                                        </p:tav>
                                        <p:tav tm="100000">
                                          <p:val>
                                            <p:strVal val="#ppt_w"/>
                                          </p:val>
                                        </p:tav>
                                      </p:tavLst>
                                    </p:anim>
                                    <p:anim calcmode="lin" valueType="num">
                                      <p:cBhvr>
                                        <p:cTn id="243" dur="500" fill="hold"/>
                                        <p:tgtEl>
                                          <p:spTgt spid="14389"/>
                                        </p:tgtEl>
                                        <p:attrNameLst>
                                          <p:attrName>ppt_h</p:attrName>
                                        </p:attrNameLst>
                                      </p:cBhvr>
                                      <p:tavLst>
                                        <p:tav tm="0">
                                          <p:val>
                                            <p:fltVal val="0"/>
                                          </p:val>
                                        </p:tav>
                                        <p:tav tm="100000">
                                          <p:val>
                                            <p:strVal val="#ppt_h"/>
                                          </p:val>
                                        </p:tav>
                                      </p:tavLst>
                                    </p:anim>
                                    <p:animEffect transition="in" filter="fade">
                                      <p:cBhvr>
                                        <p:cTn id="244" dur="500"/>
                                        <p:tgtEl>
                                          <p:spTgt spid="14389"/>
                                        </p:tgtEl>
                                      </p:cBhvr>
                                    </p:animEffect>
                                  </p:childTnLst>
                                </p:cTn>
                              </p:par>
                              <p:par>
                                <p:cTn id="245" presetID="53" presetClass="entr" presetSubtype="0" fill="hold" nodeType="withEffect">
                                  <p:stCondLst>
                                    <p:cond delay="2000"/>
                                  </p:stCondLst>
                                  <p:childTnLst>
                                    <p:set>
                                      <p:cBhvr>
                                        <p:cTn id="246" dur="1" fill="hold">
                                          <p:stCondLst>
                                            <p:cond delay="0"/>
                                          </p:stCondLst>
                                        </p:cTn>
                                        <p:tgtEl>
                                          <p:spTgt spid="14392"/>
                                        </p:tgtEl>
                                        <p:attrNameLst>
                                          <p:attrName>style.visibility</p:attrName>
                                        </p:attrNameLst>
                                      </p:cBhvr>
                                      <p:to>
                                        <p:strVal val="visible"/>
                                      </p:to>
                                    </p:set>
                                    <p:anim calcmode="lin" valueType="num">
                                      <p:cBhvr>
                                        <p:cTn id="247" dur="500" fill="hold"/>
                                        <p:tgtEl>
                                          <p:spTgt spid="14392"/>
                                        </p:tgtEl>
                                        <p:attrNameLst>
                                          <p:attrName>ppt_w</p:attrName>
                                        </p:attrNameLst>
                                      </p:cBhvr>
                                      <p:tavLst>
                                        <p:tav tm="0">
                                          <p:val>
                                            <p:fltVal val="0"/>
                                          </p:val>
                                        </p:tav>
                                        <p:tav tm="100000">
                                          <p:val>
                                            <p:strVal val="#ppt_w"/>
                                          </p:val>
                                        </p:tav>
                                      </p:tavLst>
                                    </p:anim>
                                    <p:anim calcmode="lin" valueType="num">
                                      <p:cBhvr>
                                        <p:cTn id="248" dur="500" fill="hold"/>
                                        <p:tgtEl>
                                          <p:spTgt spid="14392"/>
                                        </p:tgtEl>
                                        <p:attrNameLst>
                                          <p:attrName>ppt_h</p:attrName>
                                        </p:attrNameLst>
                                      </p:cBhvr>
                                      <p:tavLst>
                                        <p:tav tm="0">
                                          <p:val>
                                            <p:fltVal val="0"/>
                                          </p:val>
                                        </p:tav>
                                        <p:tav tm="100000">
                                          <p:val>
                                            <p:strVal val="#ppt_h"/>
                                          </p:val>
                                        </p:tav>
                                      </p:tavLst>
                                    </p:anim>
                                    <p:animEffect transition="in" filter="fade">
                                      <p:cBhvr>
                                        <p:cTn id="249" dur="500"/>
                                        <p:tgtEl>
                                          <p:spTgt spid="14392"/>
                                        </p:tgtEl>
                                      </p:cBhvr>
                                    </p:animEffect>
                                  </p:childTnLst>
                                </p:cTn>
                              </p:par>
                              <p:par>
                                <p:cTn id="250" presetID="53" presetClass="exit" presetSubtype="0" fill="hold" nodeType="withEffect">
                                  <p:stCondLst>
                                    <p:cond delay="2000"/>
                                  </p:stCondLst>
                                  <p:childTnLst>
                                    <p:anim calcmode="lin" valueType="num">
                                      <p:cBhvr>
                                        <p:cTn id="251" dur="500"/>
                                        <p:tgtEl>
                                          <p:spTgt spid="14407"/>
                                        </p:tgtEl>
                                        <p:attrNameLst>
                                          <p:attrName>ppt_w</p:attrName>
                                        </p:attrNameLst>
                                      </p:cBhvr>
                                      <p:tavLst>
                                        <p:tav tm="0">
                                          <p:val>
                                            <p:strVal val="ppt_w"/>
                                          </p:val>
                                        </p:tav>
                                        <p:tav tm="100000">
                                          <p:val>
                                            <p:fltVal val="0"/>
                                          </p:val>
                                        </p:tav>
                                      </p:tavLst>
                                    </p:anim>
                                    <p:anim calcmode="lin" valueType="num">
                                      <p:cBhvr>
                                        <p:cTn id="252" dur="500"/>
                                        <p:tgtEl>
                                          <p:spTgt spid="14407"/>
                                        </p:tgtEl>
                                        <p:attrNameLst>
                                          <p:attrName>ppt_h</p:attrName>
                                        </p:attrNameLst>
                                      </p:cBhvr>
                                      <p:tavLst>
                                        <p:tav tm="0">
                                          <p:val>
                                            <p:strVal val="ppt_h"/>
                                          </p:val>
                                        </p:tav>
                                        <p:tav tm="100000">
                                          <p:val>
                                            <p:fltVal val="0"/>
                                          </p:val>
                                        </p:tav>
                                      </p:tavLst>
                                    </p:anim>
                                    <p:animEffect transition="out" filter="fade">
                                      <p:cBhvr>
                                        <p:cTn id="253" dur="500"/>
                                        <p:tgtEl>
                                          <p:spTgt spid="14407"/>
                                        </p:tgtEl>
                                      </p:cBhvr>
                                    </p:animEffect>
                                    <p:set>
                                      <p:cBhvr>
                                        <p:cTn id="254" dur="1" fill="hold">
                                          <p:stCondLst>
                                            <p:cond delay="499"/>
                                          </p:stCondLst>
                                        </p:cTn>
                                        <p:tgtEl>
                                          <p:spTgt spid="14407"/>
                                        </p:tgtEl>
                                        <p:attrNameLst>
                                          <p:attrName>style.visibility</p:attrName>
                                        </p:attrNameLst>
                                      </p:cBhvr>
                                      <p:to>
                                        <p:strVal val="hidden"/>
                                      </p:to>
                                    </p:set>
                                  </p:childTnLst>
                                </p:cTn>
                              </p:par>
                              <p:par>
                                <p:cTn id="255" presetID="0" presetClass="path" presetSubtype="0" accel="50000" decel="50000" fill="hold" nodeType="withEffect">
                                  <p:stCondLst>
                                    <p:cond delay="2500"/>
                                  </p:stCondLst>
                                  <p:childTnLst>
                                    <p:animMotion origin="layout" path="M 8.33333E-7 0.08958 L 8.33333E-7 0.20718 " pathEditMode="relative" rAng="0" ptsTypes="AA">
                                      <p:cBhvr>
                                        <p:cTn id="256" dur="2000" fill="hold"/>
                                        <p:tgtEl>
                                          <p:spTgt spid="14390"/>
                                        </p:tgtEl>
                                        <p:attrNameLst>
                                          <p:attrName>ppt_x</p:attrName>
                                          <p:attrName>ppt_y</p:attrName>
                                        </p:attrNameLst>
                                      </p:cBhvr>
                                      <p:rCtr x="0" y="59"/>
                                    </p:animMotion>
                                  </p:childTnLst>
                                </p:cTn>
                              </p:par>
                              <p:par>
                                <p:cTn id="257" presetID="0" presetClass="path" presetSubtype="0" accel="50000" decel="50000" fill="hold" nodeType="withEffect">
                                  <p:stCondLst>
                                    <p:cond delay="2500"/>
                                  </p:stCondLst>
                                  <p:childTnLst>
                                    <p:animMotion origin="layout" path="M 0.02778 0.08889 L 0.03195 0.30162 " pathEditMode="relative" rAng="0" ptsTypes="AA">
                                      <p:cBhvr>
                                        <p:cTn id="258" dur="2000" fill="hold"/>
                                        <p:tgtEl>
                                          <p:spTgt spid="14391"/>
                                        </p:tgtEl>
                                        <p:attrNameLst>
                                          <p:attrName>ppt_x</p:attrName>
                                          <p:attrName>ppt_y</p:attrName>
                                        </p:attrNameLst>
                                      </p:cBhvr>
                                      <p:rCtr x="2" y="106"/>
                                    </p:animMotion>
                                  </p:childTnLst>
                                </p:cTn>
                              </p:par>
                              <p:par>
                                <p:cTn id="259" presetID="0" presetClass="path" presetSubtype="0" accel="50000" decel="50000" fill="hold" nodeType="withEffect">
                                  <p:stCondLst>
                                    <p:cond delay="2500"/>
                                  </p:stCondLst>
                                  <p:childTnLst>
                                    <p:animMotion origin="layout" path="M 1.94444E-6 0.08958 L -0.15434 0.30949 " pathEditMode="relative" rAng="0" ptsTypes="AA">
                                      <p:cBhvr>
                                        <p:cTn id="260" dur="2000" fill="hold"/>
                                        <p:tgtEl>
                                          <p:spTgt spid="14389"/>
                                        </p:tgtEl>
                                        <p:attrNameLst>
                                          <p:attrName>ppt_x</p:attrName>
                                          <p:attrName>ppt_y</p:attrName>
                                        </p:attrNameLst>
                                      </p:cBhvr>
                                      <p:rCtr x="-77" y="110"/>
                                    </p:animMotion>
                                  </p:childTnLst>
                                </p:cTn>
                              </p:par>
                              <p:par>
                                <p:cTn id="261" presetID="0" presetClass="path" presetSubtype="0" accel="50000" decel="50000" fill="hold" nodeType="withEffect">
                                  <p:stCondLst>
                                    <p:cond delay="2500"/>
                                  </p:stCondLst>
                                  <p:childTnLst>
                                    <p:animMotion origin="layout" path="M 0.02934 0.08958 L 0.15799 0.31713 " pathEditMode="relative" rAng="0" ptsTypes="AA">
                                      <p:cBhvr>
                                        <p:cTn id="262" dur="2000" fill="hold"/>
                                        <p:tgtEl>
                                          <p:spTgt spid="14392"/>
                                        </p:tgtEl>
                                        <p:attrNameLst>
                                          <p:attrName>ppt_x</p:attrName>
                                          <p:attrName>ppt_y</p:attrName>
                                        </p:attrNameLst>
                                      </p:cBhvr>
                                      <p:rCtr x="64" y="114"/>
                                    </p:animMotion>
                                  </p:childTnLst>
                                </p:cTn>
                              </p:par>
                              <p:par>
                                <p:cTn id="263" presetID="0" presetClass="path" presetSubtype="0" accel="50000" decel="50000" fill="hold" nodeType="withEffect">
                                  <p:stCondLst>
                                    <p:cond delay="2500"/>
                                  </p:stCondLst>
                                  <p:childTnLst>
                                    <p:animMotion origin="layout" path="M 0.00017 -0.06296 L 0.00017 0.13311 " pathEditMode="relative" ptsTypes="AA">
                                      <p:cBhvr>
                                        <p:cTn id="264" dur="2000" fill="hold"/>
                                        <p:tgtEl>
                                          <p:spTgt spid="14388"/>
                                        </p:tgtEl>
                                        <p:attrNameLst>
                                          <p:attrName>ppt_x</p:attrName>
                                          <p:attrName>ppt_y</p:attrName>
                                        </p:attrNameLst>
                                      </p:cBhvr>
                                    </p:animMotion>
                                  </p:childTnLst>
                                </p:cTn>
                              </p:par>
                            </p:childTnLst>
                          </p:cTn>
                        </p:par>
                        <p:par>
                          <p:cTn id="265" fill="hold">
                            <p:stCondLst>
                              <p:cond delay="7000"/>
                            </p:stCondLst>
                            <p:childTnLst>
                              <p:par>
                                <p:cTn id="266" presetID="10" presetClass="entr" presetSubtype="0" fill="hold" grpId="0" nodeType="afterEffect">
                                  <p:stCondLst>
                                    <p:cond delay="1000"/>
                                  </p:stCondLst>
                                  <p:childTnLst>
                                    <p:set>
                                      <p:cBhvr>
                                        <p:cTn id="267" dur="1" fill="hold">
                                          <p:stCondLst>
                                            <p:cond delay="0"/>
                                          </p:stCondLst>
                                        </p:cTn>
                                        <p:tgtEl>
                                          <p:spTgt spid="14408"/>
                                        </p:tgtEl>
                                        <p:attrNameLst>
                                          <p:attrName>style.visibility</p:attrName>
                                        </p:attrNameLst>
                                      </p:cBhvr>
                                      <p:to>
                                        <p:strVal val="visible"/>
                                      </p:to>
                                    </p:set>
                                    <p:animEffect transition="in" filter="fade">
                                      <p:cBhvr>
                                        <p:cTn id="268" dur="2000"/>
                                        <p:tgtEl>
                                          <p:spTgt spid="14408"/>
                                        </p:tgtEl>
                                      </p:cBhvr>
                                    </p:animEffect>
                                  </p:childTnLst>
                                </p:cTn>
                              </p:par>
                            </p:childTnLst>
                          </p:cTn>
                        </p:par>
                      </p:childTnLst>
                    </p:cTn>
                  </p:par>
                  <p:par>
                    <p:cTn id="269" fill="hold">
                      <p:stCondLst>
                        <p:cond delay="indefinite"/>
                      </p:stCondLst>
                      <p:childTnLst>
                        <p:par>
                          <p:cTn id="270" fill="hold">
                            <p:stCondLst>
                              <p:cond delay="0"/>
                            </p:stCondLst>
                            <p:childTnLst>
                              <p:par>
                                <p:cTn id="271" presetID="10" presetClass="exit" presetSubtype="0" fill="hold" grpId="1" nodeType="clickEffect">
                                  <p:stCondLst>
                                    <p:cond delay="0"/>
                                  </p:stCondLst>
                                  <p:childTnLst>
                                    <p:animEffect transition="out" filter="fade">
                                      <p:cBhvr>
                                        <p:cTn id="272" dur="2000"/>
                                        <p:tgtEl>
                                          <p:spTgt spid="14408"/>
                                        </p:tgtEl>
                                      </p:cBhvr>
                                    </p:animEffect>
                                    <p:set>
                                      <p:cBhvr>
                                        <p:cTn id="273" dur="1" fill="hold">
                                          <p:stCondLst>
                                            <p:cond delay="1999"/>
                                          </p:stCondLst>
                                        </p:cTn>
                                        <p:tgtEl>
                                          <p:spTgt spid="14408"/>
                                        </p:tgtEl>
                                        <p:attrNameLst>
                                          <p:attrName>style.visibility</p:attrName>
                                        </p:attrNameLst>
                                      </p:cBhvr>
                                      <p:to>
                                        <p:strVal val="hidden"/>
                                      </p:to>
                                    </p:set>
                                  </p:childTnLst>
                                </p:cTn>
                              </p:par>
                              <p:par>
                                <p:cTn id="274" presetID="16" presetClass="exit" presetSubtype="26" fill="hold" grpId="1" nodeType="withEffect">
                                  <p:stCondLst>
                                    <p:cond delay="0"/>
                                  </p:stCondLst>
                                  <p:childTnLst>
                                    <p:animEffect transition="out" filter="barn(inHorizontal)">
                                      <p:cBhvr>
                                        <p:cTn id="275" dur="1000"/>
                                        <p:tgtEl>
                                          <p:spTgt spid="14344"/>
                                        </p:tgtEl>
                                      </p:cBhvr>
                                    </p:animEffect>
                                    <p:set>
                                      <p:cBhvr>
                                        <p:cTn id="276" dur="1" fill="hold">
                                          <p:stCondLst>
                                            <p:cond delay="999"/>
                                          </p:stCondLst>
                                        </p:cTn>
                                        <p:tgtEl>
                                          <p:spTgt spid="14344"/>
                                        </p:tgtEl>
                                        <p:attrNameLst>
                                          <p:attrName>style.visibility</p:attrName>
                                        </p:attrNameLst>
                                      </p:cBhvr>
                                      <p:to>
                                        <p:strVal val="hidden"/>
                                      </p:to>
                                    </p:set>
                                  </p:childTnLst>
                                </p:cTn>
                              </p:par>
                            </p:childTnLst>
                          </p:cTn>
                        </p:par>
                        <p:par>
                          <p:cTn id="277" fill="hold">
                            <p:stCondLst>
                              <p:cond delay="2000"/>
                            </p:stCondLst>
                            <p:childTnLst>
                              <p:par>
                                <p:cTn id="278" presetID="16" presetClass="entr" presetSubtype="26" fill="hold" grpId="0" nodeType="afterEffect">
                                  <p:stCondLst>
                                    <p:cond delay="0"/>
                                  </p:stCondLst>
                                  <p:childTnLst>
                                    <p:set>
                                      <p:cBhvr>
                                        <p:cTn id="279" dur="1" fill="hold">
                                          <p:stCondLst>
                                            <p:cond delay="0"/>
                                          </p:stCondLst>
                                        </p:cTn>
                                        <p:tgtEl>
                                          <p:spTgt spid="14341"/>
                                        </p:tgtEl>
                                        <p:attrNameLst>
                                          <p:attrName>style.visibility</p:attrName>
                                        </p:attrNameLst>
                                      </p:cBhvr>
                                      <p:to>
                                        <p:strVal val="visible"/>
                                      </p:to>
                                    </p:set>
                                    <p:animEffect transition="in" filter="barn(inHorizontal)">
                                      <p:cBhvr>
                                        <p:cTn id="280" dur="1000"/>
                                        <p:tgtEl>
                                          <p:spTgt spid="14341"/>
                                        </p:tgtEl>
                                      </p:cBhvr>
                                    </p:animEffect>
                                  </p:childTnLst>
                                </p:cTn>
                              </p:par>
                            </p:childTnLst>
                          </p:cTn>
                        </p:par>
                      </p:childTnLst>
                    </p:cTn>
                  </p:par>
                  <p:par>
                    <p:cTn id="281" fill="hold">
                      <p:stCondLst>
                        <p:cond delay="indefinite"/>
                      </p:stCondLst>
                      <p:childTnLst>
                        <p:par>
                          <p:cTn id="282" fill="hold">
                            <p:stCondLst>
                              <p:cond delay="0"/>
                            </p:stCondLst>
                            <p:childTnLst>
                              <p:par>
                                <p:cTn id="283" presetID="49" presetClass="exit" presetSubtype="0" accel="100000" fill="hold" nodeType="clickEffect">
                                  <p:stCondLst>
                                    <p:cond delay="0"/>
                                  </p:stCondLst>
                                  <p:childTnLst>
                                    <p:anim calcmode="lin" valueType="num">
                                      <p:cBhvr>
                                        <p:cTn id="284" dur="2000"/>
                                        <p:tgtEl>
                                          <p:spTgt spid="14393"/>
                                        </p:tgtEl>
                                        <p:attrNameLst>
                                          <p:attrName>ppt_w</p:attrName>
                                        </p:attrNameLst>
                                      </p:cBhvr>
                                      <p:tavLst>
                                        <p:tav tm="0">
                                          <p:val>
                                            <p:strVal val="ppt_w"/>
                                          </p:val>
                                        </p:tav>
                                        <p:tav tm="100000">
                                          <p:val>
                                            <p:fltVal val="0"/>
                                          </p:val>
                                        </p:tav>
                                      </p:tavLst>
                                    </p:anim>
                                    <p:anim calcmode="lin" valueType="num">
                                      <p:cBhvr>
                                        <p:cTn id="285" dur="2000"/>
                                        <p:tgtEl>
                                          <p:spTgt spid="14393"/>
                                        </p:tgtEl>
                                        <p:attrNameLst>
                                          <p:attrName>ppt_h</p:attrName>
                                        </p:attrNameLst>
                                      </p:cBhvr>
                                      <p:tavLst>
                                        <p:tav tm="0">
                                          <p:val>
                                            <p:strVal val="ppt_h"/>
                                          </p:val>
                                        </p:tav>
                                        <p:tav tm="100000">
                                          <p:val>
                                            <p:fltVal val="0"/>
                                          </p:val>
                                        </p:tav>
                                      </p:tavLst>
                                    </p:anim>
                                    <p:anim calcmode="lin" valueType="num">
                                      <p:cBhvr>
                                        <p:cTn id="286" dur="2000"/>
                                        <p:tgtEl>
                                          <p:spTgt spid="14393"/>
                                        </p:tgtEl>
                                        <p:attrNameLst>
                                          <p:attrName>style.rotation</p:attrName>
                                        </p:attrNameLst>
                                      </p:cBhvr>
                                      <p:tavLst>
                                        <p:tav tm="0">
                                          <p:val>
                                            <p:fltVal val="0"/>
                                          </p:val>
                                        </p:tav>
                                        <p:tav tm="100000">
                                          <p:val>
                                            <p:fltVal val="360"/>
                                          </p:val>
                                        </p:tav>
                                      </p:tavLst>
                                    </p:anim>
                                    <p:animEffect transition="out" filter="fade">
                                      <p:cBhvr>
                                        <p:cTn id="287" dur="2000"/>
                                        <p:tgtEl>
                                          <p:spTgt spid="14393"/>
                                        </p:tgtEl>
                                      </p:cBhvr>
                                    </p:animEffect>
                                    <p:set>
                                      <p:cBhvr>
                                        <p:cTn id="288" dur="1" fill="hold">
                                          <p:stCondLst>
                                            <p:cond delay="1999"/>
                                          </p:stCondLst>
                                        </p:cTn>
                                        <p:tgtEl>
                                          <p:spTgt spid="14393"/>
                                        </p:tgtEl>
                                        <p:attrNameLst>
                                          <p:attrName>style.visibility</p:attrName>
                                        </p:attrNameLst>
                                      </p:cBhvr>
                                      <p:to>
                                        <p:strVal val="hidden"/>
                                      </p:to>
                                    </p:set>
                                  </p:childTnLst>
                                </p:cTn>
                              </p:par>
                            </p:childTnLst>
                          </p:cTn>
                        </p:par>
                        <p:par>
                          <p:cTn id="289" fill="hold">
                            <p:stCondLst>
                              <p:cond delay="2000"/>
                            </p:stCondLst>
                            <p:childTnLst>
                              <p:par>
                                <p:cTn id="290" presetID="26" presetClass="emph" presetSubtype="0" fill="hold" nodeType="afterEffect">
                                  <p:stCondLst>
                                    <p:cond delay="1000"/>
                                  </p:stCondLst>
                                  <p:childTnLst>
                                    <p:animEffect transition="out" filter="fade">
                                      <p:cBhvr>
                                        <p:cTn id="291" dur="500" tmFilter="0, 0; .2, .5; .8, .5; 1, 0"/>
                                        <p:tgtEl>
                                          <p:spTgt spid="14387"/>
                                        </p:tgtEl>
                                      </p:cBhvr>
                                    </p:animEffect>
                                    <p:animScale>
                                      <p:cBhvr>
                                        <p:cTn id="292" dur="250" autoRev="1" fill="hold"/>
                                        <p:tgtEl>
                                          <p:spTgt spid="14387"/>
                                        </p:tgtEl>
                                      </p:cBhvr>
                                      <p:by x="105000" y="105000"/>
                                    </p:animScale>
                                  </p:childTnLst>
                                </p:cTn>
                              </p:par>
                            </p:childTnLst>
                          </p:cTn>
                        </p:par>
                        <p:par>
                          <p:cTn id="293" fill="hold">
                            <p:stCondLst>
                              <p:cond delay="3500"/>
                            </p:stCondLst>
                            <p:childTnLst>
                              <p:par>
                                <p:cTn id="294" presetID="26" presetClass="emph" presetSubtype="0" fill="hold" nodeType="afterEffect">
                                  <p:stCondLst>
                                    <p:cond delay="0"/>
                                  </p:stCondLst>
                                  <p:childTnLst>
                                    <p:animEffect transition="out" filter="fade">
                                      <p:cBhvr>
                                        <p:cTn id="295" dur="500" tmFilter="0, 0; .2, .5; .8, .5; 1, 0"/>
                                        <p:tgtEl>
                                          <p:spTgt spid="14397"/>
                                        </p:tgtEl>
                                      </p:cBhvr>
                                    </p:animEffect>
                                    <p:animScale>
                                      <p:cBhvr>
                                        <p:cTn id="296" dur="250" autoRev="1" fill="hold"/>
                                        <p:tgtEl>
                                          <p:spTgt spid="14397"/>
                                        </p:tgtEl>
                                      </p:cBhvr>
                                      <p:by x="105000" y="105000"/>
                                    </p:animScale>
                                  </p:childTnLst>
                                </p:cTn>
                              </p:par>
                            </p:childTnLst>
                          </p:cTn>
                        </p:par>
                        <p:par>
                          <p:cTn id="297" fill="hold">
                            <p:stCondLst>
                              <p:cond delay="4000"/>
                            </p:stCondLst>
                            <p:childTnLst>
                              <p:par>
                                <p:cTn id="298" presetID="26" presetClass="emph" presetSubtype="0" fill="hold" nodeType="afterEffect">
                                  <p:stCondLst>
                                    <p:cond delay="0"/>
                                  </p:stCondLst>
                                  <p:childTnLst>
                                    <p:animEffect transition="out" filter="fade">
                                      <p:cBhvr>
                                        <p:cTn id="299" dur="500" tmFilter="0, 0; .2, .5; .8, .5; 1, 0"/>
                                        <p:tgtEl>
                                          <p:spTgt spid="14394"/>
                                        </p:tgtEl>
                                      </p:cBhvr>
                                    </p:animEffect>
                                    <p:animScale>
                                      <p:cBhvr>
                                        <p:cTn id="300" dur="250" autoRev="1" fill="hold"/>
                                        <p:tgtEl>
                                          <p:spTgt spid="14394"/>
                                        </p:tgtEl>
                                      </p:cBhvr>
                                      <p:by x="105000" y="105000"/>
                                    </p:animScale>
                                  </p:childTnLst>
                                </p:cTn>
                              </p:par>
                            </p:childTnLst>
                          </p:cTn>
                        </p:par>
                        <p:par>
                          <p:cTn id="301" fill="hold">
                            <p:stCondLst>
                              <p:cond delay="4500"/>
                            </p:stCondLst>
                            <p:childTnLst>
                              <p:par>
                                <p:cTn id="302" presetID="26" presetClass="emph" presetSubtype="0" fill="hold" nodeType="afterEffect">
                                  <p:stCondLst>
                                    <p:cond delay="0"/>
                                  </p:stCondLst>
                                  <p:childTnLst>
                                    <p:animEffect transition="out" filter="fade">
                                      <p:cBhvr>
                                        <p:cTn id="303" dur="500" tmFilter="0, 0; .2, .5; .8, .5; 1, 0"/>
                                        <p:tgtEl>
                                          <p:spTgt spid="14387"/>
                                        </p:tgtEl>
                                      </p:cBhvr>
                                    </p:animEffect>
                                    <p:animScale>
                                      <p:cBhvr>
                                        <p:cTn id="304" dur="250" autoRev="1" fill="hold"/>
                                        <p:tgtEl>
                                          <p:spTgt spid="14387"/>
                                        </p:tgtEl>
                                      </p:cBhvr>
                                      <p:by x="105000" y="105000"/>
                                    </p:animScale>
                                  </p:childTnLst>
                                </p:cTn>
                              </p:par>
                            </p:childTnLst>
                          </p:cTn>
                        </p:par>
                        <p:par>
                          <p:cTn id="305" fill="hold">
                            <p:stCondLst>
                              <p:cond delay="5000"/>
                            </p:stCondLst>
                            <p:childTnLst>
                              <p:par>
                                <p:cTn id="306" presetID="26" presetClass="emph" presetSubtype="0" fill="hold" nodeType="afterEffect">
                                  <p:stCondLst>
                                    <p:cond delay="0"/>
                                  </p:stCondLst>
                                  <p:childTnLst>
                                    <p:animEffect transition="out" filter="fade">
                                      <p:cBhvr>
                                        <p:cTn id="307" dur="500" tmFilter="0, 0; .2, .5; .8, .5; 1, 0"/>
                                        <p:tgtEl>
                                          <p:spTgt spid="14397"/>
                                        </p:tgtEl>
                                      </p:cBhvr>
                                    </p:animEffect>
                                    <p:animScale>
                                      <p:cBhvr>
                                        <p:cTn id="308" dur="250" autoRev="1" fill="hold"/>
                                        <p:tgtEl>
                                          <p:spTgt spid="14397"/>
                                        </p:tgtEl>
                                      </p:cBhvr>
                                      <p:by x="105000" y="105000"/>
                                    </p:animScale>
                                  </p:childTnLst>
                                </p:cTn>
                              </p:par>
                            </p:childTnLst>
                          </p:cTn>
                        </p:par>
                        <p:par>
                          <p:cTn id="309" fill="hold">
                            <p:stCondLst>
                              <p:cond delay="5500"/>
                            </p:stCondLst>
                            <p:childTnLst>
                              <p:par>
                                <p:cTn id="310" presetID="26" presetClass="emph" presetSubtype="0" fill="hold" nodeType="afterEffect">
                                  <p:stCondLst>
                                    <p:cond delay="0"/>
                                  </p:stCondLst>
                                  <p:childTnLst>
                                    <p:animEffect transition="out" filter="fade">
                                      <p:cBhvr>
                                        <p:cTn id="311" dur="500" tmFilter="0, 0; .2, .5; .8, .5; 1, 0"/>
                                        <p:tgtEl>
                                          <p:spTgt spid="14394"/>
                                        </p:tgtEl>
                                      </p:cBhvr>
                                    </p:animEffect>
                                    <p:animScale>
                                      <p:cBhvr>
                                        <p:cTn id="312" dur="250" autoRev="1" fill="hold"/>
                                        <p:tgtEl>
                                          <p:spTgt spid="14394"/>
                                        </p:tgtEl>
                                      </p:cBhvr>
                                      <p:by x="105000" y="105000"/>
                                    </p:animScale>
                                  </p:childTnLst>
                                </p:cTn>
                              </p:par>
                            </p:childTnLst>
                          </p:cTn>
                        </p:par>
                        <p:par>
                          <p:cTn id="313" fill="hold">
                            <p:stCondLst>
                              <p:cond delay="6000"/>
                            </p:stCondLst>
                            <p:childTnLst>
                              <p:par>
                                <p:cTn id="314" presetID="42" presetClass="exit" presetSubtype="0" fill="hold" nodeType="afterEffect">
                                  <p:stCondLst>
                                    <p:cond delay="1000"/>
                                  </p:stCondLst>
                                  <p:childTnLst>
                                    <p:animEffect transition="out" filter="fade">
                                      <p:cBhvr>
                                        <p:cTn id="315" dur="1000"/>
                                        <p:tgtEl>
                                          <p:spTgt spid="14394"/>
                                        </p:tgtEl>
                                      </p:cBhvr>
                                    </p:animEffect>
                                    <p:anim calcmode="lin" valueType="num">
                                      <p:cBhvr>
                                        <p:cTn id="316" dur="1000"/>
                                        <p:tgtEl>
                                          <p:spTgt spid="14394"/>
                                        </p:tgtEl>
                                        <p:attrNameLst>
                                          <p:attrName>ppt_x</p:attrName>
                                        </p:attrNameLst>
                                      </p:cBhvr>
                                      <p:tavLst>
                                        <p:tav tm="0">
                                          <p:val>
                                            <p:strVal val="ppt_x"/>
                                          </p:val>
                                        </p:tav>
                                        <p:tav tm="100000">
                                          <p:val>
                                            <p:strVal val="ppt_x"/>
                                          </p:val>
                                        </p:tav>
                                      </p:tavLst>
                                    </p:anim>
                                    <p:anim calcmode="lin" valueType="num">
                                      <p:cBhvr>
                                        <p:cTn id="317" dur="1000"/>
                                        <p:tgtEl>
                                          <p:spTgt spid="14394"/>
                                        </p:tgtEl>
                                        <p:attrNameLst>
                                          <p:attrName>ppt_y</p:attrName>
                                        </p:attrNameLst>
                                      </p:cBhvr>
                                      <p:tavLst>
                                        <p:tav tm="0">
                                          <p:val>
                                            <p:strVal val="ppt_y"/>
                                          </p:val>
                                        </p:tav>
                                        <p:tav tm="100000">
                                          <p:val>
                                            <p:strVal val="ppt_y+.1"/>
                                          </p:val>
                                        </p:tav>
                                      </p:tavLst>
                                    </p:anim>
                                    <p:set>
                                      <p:cBhvr>
                                        <p:cTn id="318" dur="1" fill="hold">
                                          <p:stCondLst>
                                            <p:cond delay="999"/>
                                          </p:stCondLst>
                                        </p:cTn>
                                        <p:tgtEl>
                                          <p:spTgt spid="14394"/>
                                        </p:tgtEl>
                                        <p:attrNameLst>
                                          <p:attrName>style.visibility</p:attrName>
                                        </p:attrNameLst>
                                      </p:cBhvr>
                                      <p:to>
                                        <p:strVal val="hidden"/>
                                      </p:to>
                                    </p:set>
                                  </p:childTnLst>
                                </p:cTn>
                              </p:par>
                              <p:par>
                                <p:cTn id="319" presetID="42" presetClass="exit" presetSubtype="0" fill="hold" nodeType="withEffect">
                                  <p:stCondLst>
                                    <p:cond delay="1000"/>
                                  </p:stCondLst>
                                  <p:childTnLst>
                                    <p:animEffect transition="out" filter="fade">
                                      <p:cBhvr>
                                        <p:cTn id="320" dur="1000"/>
                                        <p:tgtEl>
                                          <p:spTgt spid="14387"/>
                                        </p:tgtEl>
                                      </p:cBhvr>
                                    </p:animEffect>
                                    <p:anim calcmode="lin" valueType="num">
                                      <p:cBhvr>
                                        <p:cTn id="321" dur="1000"/>
                                        <p:tgtEl>
                                          <p:spTgt spid="14387"/>
                                        </p:tgtEl>
                                        <p:attrNameLst>
                                          <p:attrName>ppt_x</p:attrName>
                                        </p:attrNameLst>
                                      </p:cBhvr>
                                      <p:tavLst>
                                        <p:tav tm="0">
                                          <p:val>
                                            <p:strVal val="ppt_x"/>
                                          </p:val>
                                        </p:tav>
                                        <p:tav tm="100000">
                                          <p:val>
                                            <p:strVal val="ppt_x"/>
                                          </p:val>
                                        </p:tav>
                                      </p:tavLst>
                                    </p:anim>
                                    <p:anim calcmode="lin" valueType="num">
                                      <p:cBhvr>
                                        <p:cTn id="322" dur="1000"/>
                                        <p:tgtEl>
                                          <p:spTgt spid="14387"/>
                                        </p:tgtEl>
                                        <p:attrNameLst>
                                          <p:attrName>ppt_y</p:attrName>
                                        </p:attrNameLst>
                                      </p:cBhvr>
                                      <p:tavLst>
                                        <p:tav tm="0">
                                          <p:val>
                                            <p:strVal val="ppt_y"/>
                                          </p:val>
                                        </p:tav>
                                        <p:tav tm="100000">
                                          <p:val>
                                            <p:strVal val="ppt_y+.1"/>
                                          </p:val>
                                        </p:tav>
                                      </p:tavLst>
                                    </p:anim>
                                    <p:set>
                                      <p:cBhvr>
                                        <p:cTn id="323" dur="1" fill="hold">
                                          <p:stCondLst>
                                            <p:cond delay="999"/>
                                          </p:stCondLst>
                                        </p:cTn>
                                        <p:tgtEl>
                                          <p:spTgt spid="14387"/>
                                        </p:tgtEl>
                                        <p:attrNameLst>
                                          <p:attrName>style.visibility</p:attrName>
                                        </p:attrNameLst>
                                      </p:cBhvr>
                                      <p:to>
                                        <p:strVal val="hidden"/>
                                      </p:to>
                                    </p:set>
                                  </p:childTnLst>
                                </p:cTn>
                              </p:par>
                              <p:par>
                                <p:cTn id="324" presetID="42" presetClass="exit" presetSubtype="0" fill="hold" nodeType="withEffect">
                                  <p:stCondLst>
                                    <p:cond delay="1000"/>
                                  </p:stCondLst>
                                  <p:childTnLst>
                                    <p:animEffect transition="out" filter="fade">
                                      <p:cBhvr>
                                        <p:cTn id="325" dur="1000"/>
                                        <p:tgtEl>
                                          <p:spTgt spid="14397"/>
                                        </p:tgtEl>
                                      </p:cBhvr>
                                    </p:animEffect>
                                    <p:anim calcmode="lin" valueType="num">
                                      <p:cBhvr>
                                        <p:cTn id="326" dur="1000"/>
                                        <p:tgtEl>
                                          <p:spTgt spid="14397"/>
                                        </p:tgtEl>
                                        <p:attrNameLst>
                                          <p:attrName>ppt_x</p:attrName>
                                        </p:attrNameLst>
                                      </p:cBhvr>
                                      <p:tavLst>
                                        <p:tav tm="0">
                                          <p:val>
                                            <p:strVal val="ppt_x"/>
                                          </p:val>
                                        </p:tav>
                                        <p:tav tm="100000">
                                          <p:val>
                                            <p:strVal val="ppt_x"/>
                                          </p:val>
                                        </p:tav>
                                      </p:tavLst>
                                    </p:anim>
                                    <p:anim calcmode="lin" valueType="num">
                                      <p:cBhvr>
                                        <p:cTn id="327" dur="1000"/>
                                        <p:tgtEl>
                                          <p:spTgt spid="14397"/>
                                        </p:tgtEl>
                                        <p:attrNameLst>
                                          <p:attrName>ppt_y</p:attrName>
                                        </p:attrNameLst>
                                      </p:cBhvr>
                                      <p:tavLst>
                                        <p:tav tm="0">
                                          <p:val>
                                            <p:strVal val="ppt_y"/>
                                          </p:val>
                                        </p:tav>
                                        <p:tav tm="100000">
                                          <p:val>
                                            <p:strVal val="ppt_y+.1"/>
                                          </p:val>
                                        </p:tav>
                                      </p:tavLst>
                                    </p:anim>
                                    <p:set>
                                      <p:cBhvr>
                                        <p:cTn id="328" dur="1" fill="hold">
                                          <p:stCondLst>
                                            <p:cond delay="999"/>
                                          </p:stCondLst>
                                        </p:cTn>
                                        <p:tgtEl>
                                          <p:spTgt spid="14397"/>
                                        </p:tgtEl>
                                        <p:attrNameLst>
                                          <p:attrName>style.visibility</p:attrName>
                                        </p:attrNameLst>
                                      </p:cBhvr>
                                      <p:to>
                                        <p:strVal val="hidden"/>
                                      </p:to>
                                    </p:set>
                                  </p:childTnLst>
                                </p:cTn>
                              </p:par>
                              <p:par>
                                <p:cTn id="329" presetID="0" presetClass="path" presetSubtype="0" accel="50000" decel="50000" fill="hold" nodeType="withEffect">
                                  <p:stCondLst>
                                    <p:cond delay="1000"/>
                                  </p:stCondLst>
                                  <p:childTnLst>
                                    <p:animMotion origin="layout" path="M -0.15434 0.30949 L -0.15434 0.38796 " pathEditMode="relative" rAng="0" ptsTypes="AA">
                                      <p:cBhvr>
                                        <p:cTn id="330" dur="1000" fill="hold"/>
                                        <p:tgtEl>
                                          <p:spTgt spid="14389"/>
                                        </p:tgtEl>
                                        <p:attrNameLst>
                                          <p:attrName>ppt_x</p:attrName>
                                          <p:attrName>ppt_y</p:attrName>
                                        </p:attrNameLst>
                                      </p:cBhvr>
                                      <p:rCtr x="0" y="39"/>
                                    </p:animMotion>
                                  </p:childTnLst>
                                </p:cTn>
                              </p:par>
                              <p:par>
                                <p:cTn id="331" presetID="0" presetClass="path" presetSubtype="0" accel="50000" decel="50000" fill="hold" nodeType="withEffect">
                                  <p:stCondLst>
                                    <p:cond delay="1000"/>
                                  </p:stCondLst>
                                  <p:childTnLst>
                                    <p:animMotion origin="layout" path="M -3.05556E-6 0.20718 L -3.05556E-6 0.28565 " pathEditMode="relative" rAng="0" ptsTypes="AA">
                                      <p:cBhvr>
                                        <p:cTn id="332" dur="1000" fill="hold"/>
                                        <p:tgtEl>
                                          <p:spTgt spid="14390"/>
                                        </p:tgtEl>
                                        <p:attrNameLst>
                                          <p:attrName>ppt_x</p:attrName>
                                          <p:attrName>ppt_y</p:attrName>
                                        </p:attrNameLst>
                                      </p:cBhvr>
                                      <p:rCtr x="0" y="39"/>
                                    </p:animMotion>
                                  </p:childTnLst>
                                </p:cTn>
                              </p:par>
                              <p:par>
                                <p:cTn id="333" presetID="0" presetClass="path" presetSubtype="0" accel="50000" decel="50000" fill="hold" nodeType="withEffect">
                                  <p:stCondLst>
                                    <p:cond delay="1000"/>
                                  </p:stCondLst>
                                  <p:childTnLst>
                                    <p:animMotion origin="layout" path="M 0.15799 0.31713 L 0.15799 0.3956 " pathEditMode="relative" rAng="0" ptsTypes="AA">
                                      <p:cBhvr>
                                        <p:cTn id="334" dur="1000" fill="hold"/>
                                        <p:tgtEl>
                                          <p:spTgt spid="14392"/>
                                        </p:tgtEl>
                                        <p:attrNameLst>
                                          <p:attrName>ppt_x</p:attrName>
                                          <p:attrName>ppt_y</p:attrName>
                                        </p:attrNameLst>
                                      </p:cBhvr>
                                      <p:rCtr x="0" y="39"/>
                                    </p:animMotion>
                                  </p:childTnLst>
                                </p:cTn>
                              </p:par>
                            </p:childTnLst>
                          </p:cTn>
                        </p:par>
                        <p:par>
                          <p:cTn id="335" fill="hold">
                            <p:stCondLst>
                              <p:cond delay="8000"/>
                            </p:stCondLst>
                            <p:childTnLst>
                              <p:par>
                                <p:cTn id="336" presetID="53" presetClass="exit" presetSubtype="0" fill="hold" grpId="0" nodeType="afterEffect">
                                  <p:stCondLst>
                                    <p:cond delay="1500"/>
                                  </p:stCondLst>
                                  <p:childTnLst>
                                    <p:anim calcmode="lin" valueType="num">
                                      <p:cBhvr>
                                        <p:cTn id="337" dur="500"/>
                                        <p:tgtEl>
                                          <p:spTgt spid="14386"/>
                                        </p:tgtEl>
                                        <p:attrNameLst>
                                          <p:attrName>ppt_w</p:attrName>
                                        </p:attrNameLst>
                                      </p:cBhvr>
                                      <p:tavLst>
                                        <p:tav tm="0">
                                          <p:val>
                                            <p:strVal val="ppt_w"/>
                                          </p:val>
                                        </p:tav>
                                        <p:tav tm="100000">
                                          <p:val>
                                            <p:fltVal val="0"/>
                                          </p:val>
                                        </p:tav>
                                      </p:tavLst>
                                    </p:anim>
                                    <p:anim calcmode="lin" valueType="num">
                                      <p:cBhvr>
                                        <p:cTn id="338" dur="500"/>
                                        <p:tgtEl>
                                          <p:spTgt spid="14386"/>
                                        </p:tgtEl>
                                        <p:attrNameLst>
                                          <p:attrName>ppt_h</p:attrName>
                                        </p:attrNameLst>
                                      </p:cBhvr>
                                      <p:tavLst>
                                        <p:tav tm="0">
                                          <p:val>
                                            <p:strVal val="ppt_h"/>
                                          </p:val>
                                        </p:tav>
                                        <p:tav tm="100000">
                                          <p:val>
                                            <p:fltVal val="0"/>
                                          </p:val>
                                        </p:tav>
                                      </p:tavLst>
                                    </p:anim>
                                    <p:animEffect transition="out" filter="fade">
                                      <p:cBhvr>
                                        <p:cTn id="339" dur="500"/>
                                        <p:tgtEl>
                                          <p:spTgt spid="14386"/>
                                        </p:tgtEl>
                                      </p:cBhvr>
                                    </p:animEffect>
                                    <p:set>
                                      <p:cBhvr>
                                        <p:cTn id="340" dur="1" fill="hold">
                                          <p:stCondLst>
                                            <p:cond delay="499"/>
                                          </p:stCondLst>
                                        </p:cTn>
                                        <p:tgtEl>
                                          <p:spTgt spid="14386"/>
                                        </p:tgtEl>
                                        <p:attrNameLst>
                                          <p:attrName>style.visibility</p:attrName>
                                        </p:attrNameLst>
                                      </p:cBhvr>
                                      <p:to>
                                        <p:strVal val="hidden"/>
                                      </p:to>
                                    </p:set>
                                  </p:childTnLst>
                                </p:cTn>
                              </p:par>
                              <p:par>
                                <p:cTn id="341" presetID="53" presetClass="exit" presetSubtype="0" fill="hold" grpId="0" nodeType="withEffect">
                                  <p:stCondLst>
                                    <p:cond delay="1500"/>
                                  </p:stCondLst>
                                  <p:childTnLst>
                                    <p:anim calcmode="lin" valueType="num">
                                      <p:cBhvr>
                                        <p:cTn id="342" dur="500"/>
                                        <p:tgtEl>
                                          <p:spTgt spid="14384"/>
                                        </p:tgtEl>
                                        <p:attrNameLst>
                                          <p:attrName>ppt_w</p:attrName>
                                        </p:attrNameLst>
                                      </p:cBhvr>
                                      <p:tavLst>
                                        <p:tav tm="0">
                                          <p:val>
                                            <p:strVal val="ppt_w"/>
                                          </p:val>
                                        </p:tav>
                                        <p:tav tm="100000">
                                          <p:val>
                                            <p:fltVal val="0"/>
                                          </p:val>
                                        </p:tav>
                                      </p:tavLst>
                                    </p:anim>
                                    <p:anim calcmode="lin" valueType="num">
                                      <p:cBhvr>
                                        <p:cTn id="343" dur="500"/>
                                        <p:tgtEl>
                                          <p:spTgt spid="14384"/>
                                        </p:tgtEl>
                                        <p:attrNameLst>
                                          <p:attrName>ppt_h</p:attrName>
                                        </p:attrNameLst>
                                      </p:cBhvr>
                                      <p:tavLst>
                                        <p:tav tm="0">
                                          <p:val>
                                            <p:strVal val="ppt_h"/>
                                          </p:val>
                                        </p:tav>
                                        <p:tav tm="100000">
                                          <p:val>
                                            <p:fltVal val="0"/>
                                          </p:val>
                                        </p:tav>
                                      </p:tavLst>
                                    </p:anim>
                                    <p:animEffect transition="out" filter="fade">
                                      <p:cBhvr>
                                        <p:cTn id="344" dur="500"/>
                                        <p:tgtEl>
                                          <p:spTgt spid="14384"/>
                                        </p:tgtEl>
                                      </p:cBhvr>
                                    </p:animEffect>
                                    <p:set>
                                      <p:cBhvr>
                                        <p:cTn id="345" dur="1" fill="hold">
                                          <p:stCondLst>
                                            <p:cond delay="499"/>
                                          </p:stCondLst>
                                        </p:cTn>
                                        <p:tgtEl>
                                          <p:spTgt spid="14384"/>
                                        </p:tgtEl>
                                        <p:attrNameLst>
                                          <p:attrName>style.visibility</p:attrName>
                                        </p:attrNameLst>
                                      </p:cBhvr>
                                      <p:to>
                                        <p:strVal val="hidden"/>
                                      </p:to>
                                    </p:set>
                                  </p:childTnLst>
                                </p:cTn>
                              </p:par>
                              <p:par>
                                <p:cTn id="346" presetID="53" presetClass="exit" presetSubtype="0" fill="hold" grpId="0" nodeType="withEffect">
                                  <p:stCondLst>
                                    <p:cond delay="1500"/>
                                  </p:stCondLst>
                                  <p:childTnLst>
                                    <p:anim calcmode="lin" valueType="num">
                                      <p:cBhvr>
                                        <p:cTn id="347" dur="500"/>
                                        <p:tgtEl>
                                          <p:spTgt spid="14382"/>
                                        </p:tgtEl>
                                        <p:attrNameLst>
                                          <p:attrName>ppt_w</p:attrName>
                                        </p:attrNameLst>
                                      </p:cBhvr>
                                      <p:tavLst>
                                        <p:tav tm="0">
                                          <p:val>
                                            <p:strVal val="ppt_w"/>
                                          </p:val>
                                        </p:tav>
                                        <p:tav tm="100000">
                                          <p:val>
                                            <p:fltVal val="0"/>
                                          </p:val>
                                        </p:tav>
                                      </p:tavLst>
                                    </p:anim>
                                    <p:anim calcmode="lin" valueType="num">
                                      <p:cBhvr>
                                        <p:cTn id="348" dur="500"/>
                                        <p:tgtEl>
                                          <p:spTgt spid="14382"/>
                                        </p:tgtEl>
                                        <p:attrNameLst>
                                          <p:attrName>ppt_h</p:attrName>
                                        </p:attrNameLst>
                                      </p:cBhvr>
                                      <p:tavLst>
                                        <p:tav tm="0">
                                          <p:val>
                                            <p:strVal val="ppt_h"/>
                                          </p:val>
                                        </p:tav>
                                        <p:tav tm="100000">
                                          <p:val>
                                            <p:fltVal val="0"/>
                                          </p:val>
                                        </p:tav>
                                      </p:tavLst>
                                    </p:anim>
                                    <p:animEffect transition="out" filter="fade">
                                      <p:cBhvr>
                                        <p:cTn id="349" dur="500"/>
                                        <p:tgtEl>
                                          <p:spTgt spid="14382"/>
                                        </p:tgtEl>
                                      </p:cBhvr>
                                    </p:animEffect>
                                    <p:set>
                                      <p:cBhvr>
                                        <p:cTn id="350" dur="1" fill="hold">
                                          <p:stCondLst>
                                            <p:cond delay="499"/>
                                          </p:stCondLst>
                                        </p:cTn>
                                        <p:tgtEl>
                                          <p:spTgt spid="14382"/>
                                        </p:tgtEl>
                                        <p:attrNameLst>
                                          <p:attrName>style.visibility</p:attrName>
                                        </p:attrNameLst>
                                      </p:cBhvr>
                                      <p:to>
                                        <p:strVal val="hidden"/>
                                      </p:to>
                                    </p:set>
                                  </p:childTnLst>
                                </p:cTn>
                              </p:par>
                              <p:par>
                                <p:cTn id="351" presetID="53" presetClass="exit" presetSubtype="0" fill="hold" grpId="0" nodeType="withEffect">
                                  <p:stCondLst>
                                    <p:cond delay="1500"/>
                                  </p:stCondLst>
                                  <p:childTnLst>
                                    <p:anim calcmode="lin" valueType="num">
                                      <p:cBhvr>
                                        <p:cTn id="352" dur="500"/>
                                        <p:tgtEl>
                                          <p:spTgt spid="14381"/>
                                        </p:tgtEl>
                                        <p:attrNameLst>
                                          <p:attrName>ppt_w</p:attrName>
                                        </p:attrNameLst>
                                      </p:cBhvr>
                                      <p:tavLst>
                                        <p:tav tm="0">
                                          <p:val>
                                            <p:strVal val="ppt_w"/>
                                          </p:val>
                                        </p:tav>
                                        <p:tav tm="100000">
                                          <p:val>
                                            <p:fltVal val="0"/>
                                          </p:val>
                                        </p:tav>
                                      </p:tavLst>
                                    </p:anim>
                                    <p:anim calcmode="lin" valueType="num">
                                      <p:cBhvr>
                                        <p:cTn id="353" dur="500"/>
                                        <p:tgtEl>
                                          <p:spTgt spid="14381"/>
                                        </p:tgtEl>
                                        <p:attrNameLst>
                                          <p:attrName>ppt_h</p:attrName>
                                        </p:attrNameLst>
                                      </p:cBhvr>
                                      <p:tavLst>
                                        <p:tav tm="0">
                                          <p:val>
                                            <p:strVal val="ppt_h"/>
                                          </p:val>
                                        </p:tav>
                                        <p:tav tm="100000">
                                          <p:val>
                                            <p:fltVal val="0"/>
                                          </p:val>
                                        </p:tav>
                                      </p:tavLst>
                                    </p:anim>
                                    <p:animEffect transition="out" filter="fade">
                                      <p:cBhvr>
                                        <p:cTn id="354" dur="500"/>
                                        <p:tgtEl>
                                          <p:spTgt spid="14381"/>
                                        </p:tgtEl>
                                      </p:cBhvr>
                                    </p:animEffect>
                                    <p:set>
                                      <p:cBhvr>
                                        <p:cTn id="355" dur="1" fill="hold">
                                          <p:stCondLst>
                                            <p:cond delay="499"/>
                                          </p:stCondLst>
                                        </p:cTn>
                                        <p:tgtEl>
                                          <p:spTgt spid="14381"/>
                                        </p:tgtEl>
                                        <p:attrNameLst>
                                          <p:attrName>style.visibility</p:attrName>
                                        </p:attrNameLst>
                                      </p:cBhvr>
                                      <p:to>
                                        <p:strVal val="hidden"/>
                                      </p:to>
                                    </p:set>
                                  </p:childTnLst>
                                </p:cTn>
                              </p:par>
                              <p:par>
                                <p:cTn id="356" presetID="53" presetClass="exit" presetSubtype="0" fill="hold" grpId="0" nodeType="withEffect">
                                  <p:stCondLst>
                                    <p:cond delay="1500"/>
                                  </p:stCondLst>
                                  <p:childTnLst>
                                    <p:anim calcmode="lin" valueType="num">
                                      <p:cBhvr>
                                        <p:cTn id="357" dur="500"/>
                                        <p:tgtEl>
                                          <p:spTgt spid="14380"/>
                                        </p:tgtEl>
                                        <p:attrNameLst>
                                          <p:attrName>ppt_w</p:attrName>
                                        </p:attrNameLst>
                                      </p:cBhvr>
                                      <p:tavLst>
                                        <p:tav tm="0">
                                          <p:val>
                                            <p:strVal val="ppt_w"/>
                                          </p:val>
                                        </p:tav>
                                        <p:tav tm="100000">
                                          <p:val>
                                            <p:fltVal val="0"/>
                                          </p:val>
                                        </p:tav>
                                      </p:tavLst>
                                    </p:anim>
                                    <p:anim calcmode="lin" valueType="num">
                                      <p:cBhvr>
                                        <p:cTn id="358" dur="500"/>
                                        <p:tgtEl>
                                          <p:spTgt spid="14380"/>
                                        </p:tgtEl>
                                        <p:attrNameLst>
                                          <p:attrName>ppt_h</p:attrName>
                                        </p:attrNameLst>
                                      </p:cBhvr>
                                      <p:tavLst>
                                        <p:tav tm="0">
                                          <p:val>
                                            <p:strVal val="ppt_h"/>
                                          </p:val>
                                        </p:tav>
                                        <p:tav tm="100000">
                                          <p:val>
                                            <p:fltVal val="0"/>
                                          </p:val>
                                        </p:tav>
                                      </p:tavLst>
                                    </p:anim>
                                    <p:animEffect transition="out" filter="fade">
                                      <p:cBhvr>
                                        <p:cTn id="359" dur="500"/>
                                        <p:tgtEl>
                                          <p:spTgt spid="14380"/>
                                        </p:tgtEl>
                                      </p:cBhvr>
                                    </p:animEffect>
                                    <p:set>
                                      <p:cBhvr>
                                        <p:cTn id="360" dur="1" fill="hold">
                                          <p:stCondLst>
                                            <p:cond delay="499"/>
                                          </p:stCondLst>
                                        </p:cTn>
                                        <p:tgtEl>
                                          <p:spTgt spid="14380"/>
                                        </p:tgtEl>
                                        <p:attrNameLst>
                                          <p:attrName>style.visibility</p:attrName>
                                        </p:attrNameLst>
                                      </p:cBhvr>
                                      <p:to>
                                        <p:strVal val="hidden"/>
                                      </p:to>
                                    </p:set>
                                  </p:childTnLst>
                                </p:cTn>
                              </p:par>
                              <p:par>
                                <p:cTn id="361" presetID="53" presetClass="exit" presetSubtype="0" fill="hold" grpId="0" nodeType="withEffect">
                                  <p:stCondLst>
                                    <p:cond delay="1500"/>
                                  </p:stCondLst>
                                  <p:childTnLst>
                                    <p:anim calcmode="lin" valueType="num">
                                      <p:cBhvr>
                                        <p:cTn id="362" dur="500"/>
                                        <p:tgtEl>
                                          <p:spTgt spid="14383"/>
                                        </p:tgtEl>
                                        <p:attrNameLst>
                                          <p:attrName>ppt_w</p:attrName>
                                        </p:attrNameLst>
                                      </p:cBhvr>
                                      <p:tavLst>
                                        <p:tav tm="0">
                                          <p:val>
                                            <p:strVal val="ppt_w"/>
                                          </p:val>
                                        </p:tav>
                                        <p:tav tm="100000">
                                          <p:val>
                                            <p:fltVal val="0"/>
                                          </p:val>
                                        </p:tav>
                                      </p:tavLst>
                                    </p:anim>
                                    <p:anim calcmode="lin" valueType="num">
                                      <p:cBhvr>
                                        <p:cTn id="363" dur="500"/>
                                        <p:tgtEl>
                                          <p:spTgt spid="14383"/>
                                        </p:tgtEl>
                                        <p:attrNameLst>
                                          <p:attrName>ppt_h</p:attrName>
                                        </p:attrNameLst>
                                      </p:cBhvr>
                                      <p:tavLst>
                                        <p:tav tm="0">
                                          <p:val>
                                            <p:strVal val="ppt_h"/>
                                          </p:val>
                                        </p:tav>
                                        <p:tav tm="100000">
                                          <p:val>
                                            <p:fltVal val="0"/>
                                          </p:val>
                                        </p:tav>
                                      </p:tavLst>
                                    </p:anim>
                                    <p:animEffect transition="out" filter="fade">
                                      <p:cBhvr>
                                        <p:cTn id="364" dur="500"/>
                                        <p:tgtEl>
                                          <p:spTgt spid="14383"/>
                                        </p:tgtEl>
                                      </p:cBhvr>
                                    </p:animEffect>
                                    <p:set>
                                      <p:cBhvr>
                                        <p:cTn id="365" dur="1" fill="hold">
                                          <p:stCondLst>
                                            <p:cond delay="499"/>
                                          </p:stCondLst>
                                        </p:cTn>
                                        <p:tgtEl>
                                          <p:spTgt spid="14383"/>
                                        </p:tgtEl>
                                        <p:attrNameLst>
                                          <p:attrName>style.visibility</p:attrName>
                                        </p:attrNameLst>
                                      </p:cBhvr>
                                      <p:to>
                                        <p:strVal val="hidden"/>
                                      </p:to>
                                    </p:set>
                                  </p:childTnLst>
                                </p:cTn>
                              </p:par>
                              <p:par>
                                <p:cTn id="366" presetID="53" presetClass="exit" presetSubtype="0" fill="hold" grpId="0" nodeType="withEffect">
                                  <p:stCondLst>
                                    <p:cond delay="1500"/>
                                  </p:stCondLst>
                                  <p:childTnLst>
                                    <p:anim calcmode="lin" valueType="num">
                                      <p:cBhvr>
                                        <p:cTn id="367" dur="500"/>
                                        <p:tgtEl>
                                          <p:spTgt spid="14379"/>
                                        </p:tgtEl>
                                        <p:attrNameLst>
                                          <p:attrName>ppt_w</p:attrName>
                                        </p:attrNameLst>
                                      </p:cBhvr>
                                      <p:tavLst>
                                        <p:tav tm="0">
                                          <p:val>
                                            <p:strVal val="ppt_w"/>
                                          </p:val>
                                        </p:tav>
                                        <p:tav tm="100000">
                                          <p:val>
                                            <p:fltVal val="0"/>
                                          </p:val>
                                        </p:tav>
                                      </p:tavLst>
                                    </p:anim>
                                    <p:anim calcmode="lin" valueType="num">
                                      <p:cBhvr>
                                        <p:cTn id="368" dur="500"/>
                                        <p:tgtEl>
                                          <p:spTgt spid="14379"/>
                                        </p:tgtEl>
                                        <p:attrNameLst>
                                          <p:attrName>ppt_h</p:attrName>
                                        </p:attrNameLst>
                                      </p:cBhvr>
                                      <p:tavLst>
                                        <p:tav tm="0">
                                          <p:val>
                                            <p:strVal val="ppt_h"/>
                                          </p:val>
                                        </p:tav>
                                        <p:tav tm="100000">
                                          <p:val>
                                            <p:fltVal val="0"/>
                                          </p:val>
                                        </p:tav>
                                      </p:tavLst>
                                    </p:anim>
                                    <p:animEffect transition="out" filter="fade">
                                      <p:cBhvr>
                                        <p:cTn id="369" dur="500"/>
                                        <p:tgtEl>
                                          <p:spTgt spid="14379"/>
                                        </p:tgtEl>
                                      </p:cBhvr>
                                    </p:animEffect>
                                    <p:set>
                                      <p:cBhvr>
                                        <p:cTn id="370" dur="1" fill="hold">
                                          <p:stCondLst>
                                            <p:cond delay="499"/>
                                          </p:stCondLst>
                                        </p:cTn>
                                        <p:tgtEl>
                                          <p:spTgt spid="14379"/>
                                        </p:tgtEl>
                                        <p:attrNameLst>
                                          <p:attrName>style.visibility</p:attrName>
                                        </p:attrNameLst>
                                      </p:cBhvr>
                                      <p:to>
                                        <p:strVal val="hidden"/>
                                      </p:to>
                                    </p:set>
                                  </p:childTnLst>
                                </p:cTn>
                              </p:par>
                              <p:par>
                                <p:cTn id="371" presetID="53" presetClass="entr" presetSubtype="0" fill="hold" grpId="0" nodeType="withEffect">
                                  <p:stCondLst>
                                    <p:cond delay="1500"/>
                                  </p:stCondLst>
                                  <p:childTnLst>
                                    <p:set>
                                      <p:cBhvr>
                                        <p:cTn id="372" dur="1" fill="hold">
                                          <p:stCondLst>
                                            <p:cond delay="0"/>
                                          </p:stCondLst>
                                        </p:cTn>
                                        <p:tgtEl>
                                          <p:spTgt spid="14409"/>
                                        </p:tgtEl>
                                        <p:attrNameLst>
                                          <p:attrName>style.visibility</p:attrName>
                                        </p:attrNameLst>
                                      </p:cBhvr>
                                      <p:to>
                                        <p:strVal val="visible"/>
                                      </p:to>
                                    </p:set>
                                    <p:anim calcmode="lin" valueType="num">
                                      <p:cBhvr>
                                        <p:cTn id="373" dur="500" fill="hold"/>
                                        <p:tgtEl>
                                          <p:spTgt spid="14409"/>
                                        </p:tgtEl>
                                        <p:attrNameLst>
                                          <p:attrName>ppt_w</p:attrName>
                                        </p:attrNameLst>
                                      </p:cBhvr>
                                      <p:tavLst>
                                        <p:tav tm="0">
                                          <p:val>
                                            <p:fltVal val="0"/>
                                          </p:val>
                                        </p:tav>
                                        <p:tav tm="100000">
                                          <p:val>
                                            <p:strVal val="#ppt_w"/>
                                          </p:val>
                                        </p:tav>
                                      </p:tavLst>
                                    </p:anim>
                                    <p:anim calcmode="lin" valueType="num">
                                      <p:cBhvr>
                                        <p:cTn id="374" dur="500" fill="hold"/>
                                        <p:tgtEl>
                                          <p:spTgt spid="14409"/>
                                        </p:tgtEl>
                                        <p:attrNameLst>
                                          <p:attrName>ppt_h</p:attrName>
                                        </p:attrNameLst>
                                      </p:cBhvr>
                                      <p:tavLst>
                                        <p:tav tm="0">
                                          <p:val>
                                            <p:fltVal val="0"/>
                                          </p:val>
                                        </p:tav>
                                        <p:tav tm="100000">
                                          <p:val>
                                            <p:strVal val="#ppt_h"/>
                                          </p:val>
                                        </p:tav>
                                      </p:tavLst>
                                    </p:anim>
                                    <p:animEffect transition="in" filter="fade">
                                      <p:cBhvr>
                                        <p:cTn id="375" dur="500"/>
                                        <p:tgtEl>
                                          <p:spTgt spid="14409"/>
                                        </p:tgtEl>
                                      </p:cBhvr>
                                    </p:animEffect>
                                  </p:childTnLst>
                                </p:cTn>
                              </p:par>
                              <p:par>
                                <p:cTn id="376" presetID="53" presetClass="entr" presetSubtype="0" fill="hold" grpId="0" nodeType="withEffect">
                                  <p:stCondLst>
                                    <p:cond delay="1500"/>
                                  </p:stCondLst>
                                  <p:childTnLst>
                                    <p:set>
                                      <p:cBhvr>
                                        <p:cTn id="377" dur="1" fill="hold">
                                          <p:stCondLst>
                                            <p:cond delay="0"/>
                                          </p:stCondLst>
                                        </p:cTn>
                                        <p:tgtEl>
                                          <p:spTgt spid="14413"/>
                                        </p:tgtEl>
                                        <p:attrNameLst>
                                          <p:attrName>style.visibility</p:attrName>
                                        </p:attrNameLst>
                                      </p:cBhvr>
                                      <p:to>
                                        <p:strVal val="visible"/>
                                      </p:to>
                                    </p:set>
                                    <p:anim calcmode="lin" valueType="num">
                                      <p:cBhvr>
                                        <p:cTn id="378" dur="500" fill="hold"/>
                                        <p:tgtEl>
                                          <p:spTgt spid="14413"/>
                                        </p:tgtEl>
                                        <p:attrNameLst>
                                          <p:attrName>ppt_w</p:attrName>
                                        </p:attrNameLst>
                                      </p:cBhvr>
                                      <p:tavLst>
                                        <p:tav tm="0">
                                          <p:val>
                                            <p:fltVal val="0"/>
                                          </p:val>
                                        </p:tav>
                                        <p:tav tm="100000">
                                          <p:val>
                                            <p:strVal val="#ppt_w"/>
                                          </p:val>
                                        </p:tav>
                                      </p:tavLst>
                                    </p:anim>
                                    <p:anim calcmode="lin" valueType="num">
                                      <p:cBhvr>
                                        <p:cTn id="379" dur="500" fill="hold"/>
                                        <p:tgtEl>
                                          <p:spTgt spid="14413"/>
                                        </p:tgtEl>
                                        <p:attrNameLst>
                                          <p:attrName>ppt_h</p:attrName>
                                        </p:attrNameLst>
                                      </p:cBhvr>
                                      <p:tavLst>
                                        <p:tav tm="0">
                                          <p:val>
                                            <p:fltVal val="0"/>
                                          </p:val>
                                        </p:tav>
                                        <p:tav tm="100000">
                                          <p:val>
                                            <p:strVal val="#ppt_h"/>
                                          </p:val>
                                        </p:tav>
                                      </p:tavLst>
                                    </p:anim>
                                    <p:animEffect transition="in" filter="fade">
                                      <p:cBhvr>
                                        <p:cTn id="380" dur="500"/>
                                        <p:tgtEl>
                                          <p:spTgt spid="14413"/>
                                        </p:tgtEl>
                                      </p:cBhvr>
                                    </p:animEffect>
                                  </p:childTnLst>
                                </p:cTn>
                              </p:par>
                              <p:par>
                                <p:cTn id="381" presetID="53" presetClass="entr" presetSubtype="0" fill="hold" grpId="0" nodeType="withEffect">
                                  <p:stCondLst>
                                    <p:cond delay="1500"/>
                                  </p:stCondLst>
                                  <p:childTnLst>
                                    <p:set>
                                      <p:cBhvr>
                                        <p:cTn id="382" dur="1" fill="hold">
                                          <p:stCondLst>
                                            <p:cond delay="0"/>
                                          </p:stCondLst>
                                        </p:cTn>
                                        <p:tgtEl>
                                          <p:spTgt spid="14412"/>
                                        </p:tgtEl>
                                        <p:attrNameLst>
                                          <p:attrName>style.visibility</p:attrName>
                                        </p:attrNameLst>
                                      </p:cBhvr>
                                      <p:to>
                                        <p:strVal val="visible"/>
                                      </p:to>
                                    </p:set>
                                    <p:anim calcmode="lin" valueType="num">
                                      <p:cBhvr>
                                        <p:cTn id="383" dur="500" fill="hold"/>
                                        <p:tgtEl>
                                          <p:spTgt spid="14412"/>
                                        </p:tgtEl>
                                        <p:attrNameLst>
                                          <p:attrName>ppt_w</p:attrName>
                                        </p:attrNameLst>
                                      </p:cBhvr>
                                      <p:tavLst>
                                        <p:tav tm="0">
                                          <p:val>
                                            <p:fltVal val="0"/>
                                          </p:val>
                                        </p:tav>
                                        <p:tav tm="100000">
                                          <p:val>
                                            <p:strVal val="#ppt_w"/>
                                          </p:val>
                                        </p:tav>
                                      </p:tavLst>
                                    </p:anim>
                                    <p:anim calcmode="lin" valueType="num">
                                      <p:cBhvr>
                                        <p:cTn id="384" dur="500" fill="hold"/>
                                        <p:tgtEl>
                                          <p:spTgt spid="14412"/>
                                        </p:tgtEl>
                                        <p:attrNameLst>
                                          <p:attrName>ppt_h</p:attrName>
                                        </p:attrNameLst>
                                      </p:cBhvr>
                                      <p:tavLst>
                                        <p:tav tm="0">
                                          <p:val>
                                            <p:fltVal val="0"/>
                                          </p:val>
                                        </p:tav>
                                        <p:tav tm="100000">
                                          <p:val>
                                            <p:strVal val="#ppt_h"/>
                                          </p:val>
                                        </p:tav>
                                      </p:tavLst>
                                    </p:anim>
                                    <p:animEffect transition="in" filter="fade">
                                      <p:cBhvr>
                                        <p:cTn id="385" dur="500"/>
                                        <p:tgtEl>
                                          <p:spTgt spid="14412"/>
                                        </p:tgtEl>
                                      </p:cBhvr>
                                    </p:animEffect>
                                  </p:childTnLst>
                                </p:cTn>
                              </p:par>
                              <p:par>
                                <p:cTn id="386" presetID="53" presetClass="entr" presetSubtype="0" fill="hold" grpId="0" nodeType="withEffect">
                                  <p:stCondLst>
                                    <p:cond delay="1500"/>
                                  </p:stCondLst>
                                  <p:childTnLst>
                                    <p:set>
                                      <p:cBhvr>
                                        <p:cTn id="387" dur="1" fill="hold">
                                          <p:stCondLst>
                                            <p:cond delay="0"/>
                                          </p:stCondLst>
                                        </p:cTn>
                                        <p:tgtEl>
                                          <p:spTgt spid="14411"/>
                                        </p:tgtEl>
                                        <p:attrNameLst>
                                          <p:attrName>style.visibility</p:attrName>
                                        </p:attrNameLst>
                                      </p:cBhvr>
                                      <p:to>
                                        <p:strVal val="visible"/>
                                      </p:to>
                                    </p:set>
                                    <p:anim calcmode="lin" valueType="num">
                                      <p:cBhvr>
                                        <p:cTn id="388" dur="500" fill="hold"/>
                                        <p:tgtEl>
                                          <p:spTgt spid="14411"/>
                                        </p:tgtEl>
                                        <p:attrNameLst>
                                          <p:attrName>ppt_w</p:attrName>
                                        </p:attrNameLst>
                                      </p:cBhvr>
                                      <p:tavLst>
                                        <p:tav tm="0">
                                          <p:val>
                                            <p:fltVal val="0"/>
                                          </p:val>
                                        </p:tav>
                                        <p:tav tm="100000">
                                          <p:val>
                                            <p:strVal val="#ppt_w"/>
                                          </p:val>
                                        </p:tav>
                                      </p:tavLst>
                                    </p:anim>
                                    <p:anim calcmode="lin" valueType="num">
                                      <p:cBhvr>
                                        <p:cTn id="389" dur="500" fill="hold"/>
                                        <p:tgtEl>
                                          <p:spTgt spid="14411"/>
                                        </p:tgtEl>
                                        <p:attrNameLst>
                                          <p:attrName>ppt_h</p:attrName>
                                        </p:attrNameLst>
                                      </p:cBhvr>
                                      <p:tavLst>
                                        <p:tav tm="0">
                                          <p:val>
                                            <p:fltVal val="0"/>
                                          </p:val>
                                        </p:tav>
                                        <p:tav tm="100000">
                                          <p:val>
                                            <p:strVal val="#ppt_h"/>
                                          </p:val>
                                        </p:tav>
                                      </p:tavLst>
                                    </p:anim>
                                    <p:animEffect transition="in" filter="fade">
                                      <p:cBhvr>
                                        <p:cTn id="390" dur="500"/>
                                        <p:tgtEl>
                                          <p:spTgt spid="14411"/>
                                        </p:tgtEl>
                                      </p:cBhvr>
                                    </p:animEffect>
                                  </p:childTnLst>
                                </p:cTn>
                              </p:par>
                              <p:par>
                                <p:cTn id="391" presetID="53" presetClass="entr" presetSubtype="0" fill="hold" grpId="0" nodeType="withEffect">
                                  <p:stCondLst>
                                    <p:cond delay="1500"/>
                                  </p:stCondLst>
                                  <p:childTnLst>
                                    <p:set>
                                      <p:cBhvr>
                                        <p:cTn id="392" dur="1" fill="hold">
                                          <p:stCondLst>
                                            <p:cond delay="0"/>
                                          </p:stCondLst>
                                        </p:cTn>
                                        <p:tgtEl>
                                          <p:spTgt spid="14410"/>
                                        </p:tgtEl>
                                        <p:attrNameLst>
                                          <p:attrName>style.visibility</p:attrName>
                                        </p:attrNameLst>
                                      </p:cBhvr>
                                      <p:to>
                                        <p:strVal val="visible"/>
                                      </p:to>
                                    </p:set>
                                    <p:anim calcmode="lin" valueType="num">
                                      <p:cBhvr>
                                        <p:cTn id="393" dur="500" fill="hold"/>
                                        <p:tgtEl>
                                          <p:spTgt spid="14410"/>
                                        </p:tgtEl>
                                        <p:attrNameLst>
                                          <p:attrName>ppt_w</p:attrName>
                                        </p:attrNameLst>
                                      </p:cBhvr>
                                      <p:tavLst>
                                        <p:tav tm="0">
                                          <p:val>
                                            <p:fltVal val="0"/>
                                          </p:val>
                                        </p:tav>
                                        <p:tav tm="100000">
                                          <p:val>
                                            <p:strVal val="#ppt_w"/>
                                          </p:val>
                                        </p:tav>
                                      </p:tavLst>
                                    </p:anim>
                                    <p:anim calcmode="lin" valueType="num">
                                      <p:cBhvr>
                                        <p:cTn id="394" dur="500" fill="hold"/>
                                        <p:tgtEl>
                                          <p:spTgt spid="14410"/>
                                        </p:tgtEl>
                                        <p:attrNameLst>
                                          <p:attrName>ppt_h</p:attrName>
                                        </p:attrNameLst>
                                      </p:cBhvr>
                                      <p:tavLst>
                                        <p:tav tm="0">
                                          <p:val>
                                            <p:fltVal val="0"/>
                                          </p:val>
                                        </p:tav>
                                        <p:tav tm="100000">
                                          <p:val>
                                            <p:strVal val="#ppt_h"/>
                                          </p:val>
                                        </p:tav>
                                      </p:tavLst>
                                    </p:anim>
                                    <p:animEffect transition="in" filter="fade">
                                      <p:cBhvr>
                                        <p:cTn id="395" dur="500"/>
                                        <p:tgtEl>
                                          <p:spTgt spid="14410"/>
                                        </p:tgtEl>
                                      </p:cBhvr>
                                    </p:animEffect>
                                  </p:childTnLst>
                                </p:cTn>
                              </p:par>
                              <p:par>
                                <p:cTn id="396" presetID="53" presetClass="entr" presetSubtype="0" fill="hold" grpId="0" nodeType="withEffect">
                                  <p:stCondLst>
                                    <p:cond delay="1500"/>
                                  </p:stCondLst>
                                  <p:childTnLst>
                                    <p:set>
                                      <p:cBhvr>
                                        <p:cTn id="397" dur="1" fill="hold">
                                          <p:stCondLst>
                                            <p:cond delay="0"/>
                                          </p:stCondLst>
                                        </p:cTn>
                                        <p:tgtEl>
                                          <p:spTgt spid="14414"/>
                                        </p:tgtEl>
                                        <p:attrNameLst>
                                          <p:attrName>style.visibility</p:attrName>
                                        </p:attrNameLst>
                                      </p:cBhvr>
                                      <p:to>
                                        <p:strVal val="visible"/>
                                      </p:to>
                                    </p:set>
                                    <p:anim calcmode="lin" valueType="num">
                                      <p:cBhvr>
                                        <p:cTn id="398" dur="500" fill="hold"/>
                                        <p:tgtEl>
                                          <p:spTgt spid="14414"/>
                                        </p:tgtEl>
                                        <p:attrNameLst>
                                          <p:attrName>ppt_w</p:attrName>
                                        </p:attrNameLst>
                                      </p:cBhvr>
                                      <p:tavLst>
                                        <p:tav tm="0">
                                          <p:val>
                                            <p:fltVal val="0"/>
                                          </p:val>
                                        </p:tav>
                                        <p:tav tm="100000">
                                          <p:val>
                                            <p:strVal val="#ppt_w"/>
                                          </p:val>
                                        </p:tav>
                                      </p:tavLst>
                                    </p:anim>
                                    <p:anim calcmode="lin" valueType="num">
                                      <p:cBhvr>
                                        <p:cTn id="399" dur="500" fill="hold"/>
                                        <p:tgtEl>
                                          <p:spTgt spid="14414"/>
                                        </p:tgtEl>
                                        <p:attrNameLst>
                                          <p:attrName>ppt_h</p:attrName>
                                        </p:attrNameLst>
                                      </p:cBhvr>
                                      <p:tavLst>
                                        <p:tav tm="0">
                                          <p:val>
                                            <p:fltVal val="0"/>
                                          </p:val>
                                        </p:tav>
                                        <p:tav tm="100000">
                                          <p:val>
                                            <p:strVal val="#ppt_h"/>
                                          </p:val>
                                        </p:tav>
                                      </p:tavLst>
                                    </p:anim>
                                    <p:animEffect transition="in" filter="fade">
                                      <p:cBhvr>
                                        <p:cTn id="400" dur="500"/>
                                        <p:tgtEl>
                                          <p:spTgt spid="14414"/>
                                        </p:tgtEl>
                                      </p:cBhvr>
                                    </p:animEffect>
                                  </p:childTnLst>
                                </p:cTn>
                              </p:par>
                              <p:par>
                                <p:cTn id="401" presetID="53" presetClass="entr" presetSubtype="0" fill="hold" grpId="0" nodeType="withEffect">
                                  <p:stCondLst>
                                    <p:cond delay="1500"/>
                                  </p:stCondLst>
                                  <p:childTnLst>
                                    <p:set>
                                      <p:cBhvr>
                                        <p:cTn id="402" dur="1" fill="hold">
                                          <p:stCondLst>
                                            <p:cond delay="0"/>
                                          </p:stCondLst>
                                        </p:cTn>
                                        <p:tgtEl>
                                          <p:spTgt spid="14415"/>
                                        </p:tgtEl>
                                        <p:attrNameLst>
                                          <p:attrName>style.visibility</p:attrName>
                                        </p:attrNameLst>
                                      </p:cBhvr>
                                      <p:to>
                                        <p:strVal val="visible"/>
                                      </p:to>
                                    </p:set>
                                    <p:anim calcmode="lin" valueType="num">
                                      <p:cBhvr>
                                        <p:cTn id="403" dur="500" fill="hold"/>
                                        <p:tgtEl>
                                          <p:spTgt spid="14415"/>
                                        </p:tgtEl>
                                        <p:attrNameLst>
                                          <p:attrName>ppt_w</p:attrName>
                                        </p:attrNameLst>
                                      </p:cBhvr>
                                      <p:tavLst>
                                        <p:tav tm="0">
                                          <p:val>
                                            <p:fltVal val="0"/>
                                          </p:val>
                                        </p:tav>
                                        <p:tav tm="100000">
                                          <p:val>
                                            <p:strVal val="#ppt_w"/>
                                          </p:val>
                                        </p:tav>
                                      </p:tavLst>
                                    </p:anim>
                                    <p:anim calcmode="lin" valueType="num">
                                      <p:cBhvr>
                                        <p:cTn id="404" dur="500" fill="hold"/>
                                        <p:tgtEl>
                                          <p:spTgt spid="14415"/>
                                        </p:tgtEl>
                                        <p:attrNameLst>
                                          <p:attrName>ppt_h</p:attrName>
                                        </p:attrNameLst>
                                      </p:cBhvr>
                                      <p:tavLst>
                                        <p:tav tm="0">
                                          <p:val>
                                            <p:fltVal val="0"/>
                                          </p:val>
                                        </p:tav>
                                        <p:tav tm="100000">
                                          <p:val>
                                            <p:strVal val="#ppt_h"/>
                                          </p:val>
                                        </p:tav>
                                      </p:tavLst>
                                    </p:anim>
                                    <p:animEffect transition="in" filter="fade">
                                      <p:cBhvr>
                                        <p:cTn id="405" dur="500"/>
                                        <p:tgtEl>
                                          <p:spTgt spid="14415"/>
                                        </p:tgtEl>
                                      </p:cBhvr>
                                    </p:animEffect>
                                  </p:childTnLst>
                                </p:cTn>
                              </p:par>
                            </p:childTnLst>
                          </p:cTn>
                        </p:par>
                        <p:par>
                          <p:cTn id="406" fill="hold">
                            <p:stCondLst>
                              <p:cond delay="10000"/>
                            </p:stCondLst>
                            <p:childTnLst>
                              <p:par>
                                <p:cTn id="407" presetID="42" presetClass="exit" presetSubtype="0" fill="hold" grpId="1" nodeType="afterEffect">
                                  <p:stCondLst>
                                    <p:cond delay="0"/>
                                  </p:stCondLst>
                                  <p:childTnLst>
                                    <p:animEffect transition="out" filter="fade">
                                      <p:cBhvr>
                                        <p:cTn id="408" dur="2000"/>
                                        <p:tgtEl>
                                          <p:spTgt spid="14409"/>
                                        </p:tgtEl>
                                      </p:cBhvr>
                                    </p:animEffect>
                                    <p:anim calcmode="lin" valueType="num">
                                      <p:cBhvr>
                                        <p:cTn id="409" dur="2000"/>
                                        <p:tgtEl>
                                          <p:spTgt spid="14409"/>
                                        </p:tgtEl>
                                        <p:attrNameLst>
                                          <p:attrName>ppt_x</p:attrName>
                                        </p:attrNameLst>
                                      </p:cBhvr>
                                      <p:tavLst>
                                        <p:tav tm="0">
                                          <p:val>
                                            <p:strVal val="ppt_x"/>
                                          </p:val>
                                        </p:tav>
                                        <p:tav tm="100000">
                                          <p:val>
                                            <p:strVal val="ppt_x"/>
                                          </p:val>
                                        </p:tav>
                                      </p:tavLst>
                                    </p:anim>
                                    <p:anim calcmode="lin" valueType="num">
                                      <p:cBhvr>
                                        <p:cTn id="410" dur="2000"/>
                                        <p:tgtEl>
                                          <p:spTgt spid="14409"/>
                                        </p:tgtEl>
                                        <p:attrNameLst>
                                          <p:attrName>ppt_y</p:attrName>
                                        </p:attrNameLst>
                                      </p:cBhvr>
                                      <p:tavLst>
                                        <p:tav tm="0">
                                          <p:val>
                                            <p:strVal val="ppt_y"/>
                                          </p:val>
                                        </p:tav>
                                        <p:tav tm="100000">
                                          <p:val>
                                            <p:strVal val="ppt_y+.1"/>
                                          </p:val>
                                        </p:tav>
                                      </p:tavLst>
                                    </p:anim>
                                    <p:set>
                                      <p:cBhvr>
                                        <p:cTn id="411" dur="1" fill="hold">
                                          <p:stCondLst>
                                            <p:cond delay="1999"/>
                                          </p:stCondLst>
                                        </p:cTn>
                                        <p:tgtEl>
                                          <p:spTgt spid="14409"/>
                                        </p:tgtEl>
                                        <p:attrNameLst>
                                          <p:attrName>style.visibility</p:attrName>
                                        </p:attrNameLst>
                                      </p:cBhvr>
                                      <p:to>
                                        <p:strVal val="hidden"/>
                                      </p:to>
                                    </p:set>
                                  </p:childTnLst>
                                </p:cTn>
                              </p:par>
                              <p:par>
                                <p:cTn id="412" presetID="42" presetClass="exit" presetSubtype="0" fill="hold" grpId="1" nodeType="withEffect">
                                  <p:stCondLst>
                                    <p:cond delay="0"/>
                                  </p:stCondLst>
                                  <p:childTnLst>
                                    <p:animEffect transition="out" filter="fade">
                                      <p:cBhvr>
                                        <p:cTn id="413" dur="3000"/>
                                        <p:tgtEl>
                                          <p:spTgt spid="14413"/>
                                        </p:tgtEl>
                                      </p:cBhvr>
                                    </p:animEffect>
                                    <p:anim calcmode="lin" valueType="num">
                                      <p:cBhvr>
                                        <p:cTn id="414" dur="3000"/>
                                        <p:tgtEl>
                                          <p:spTgt spid="14413"/>
                                        </p:tgtEl>
                                        <p:attrNameLst>
                                          <p:attrName>ppt_x</p:attrName>
                                        </p:attrNameLst>
                                      </p:cBhvr>
                                      <p:tavLst>
                                        <p:tav tm="0">
                                          <p:val>
                                            <p:strVal val="ppt_x"/>
                                          </p:val>
                                        </p:tav>
                                        <p:tav tm="100000">
                                          <p:val>
                                            <p:strVal val="ppt_x"/>
                                          </p:val>
                                        </p:tav>
                                      </p:tavLst>
                                    </p:anim>
                                    <p:anim calcmode="lin" valueType="num">
                                      <p:cBhvr>
                                        <p:cTn id="415" dur="3000"/>
                                        <p:tgtEl>
                                          <p:spTgt spid="14413"/>
                                        </p:tgtEl>
                                        <p:attrNameLst>
                                          <p:attrName>ppt_y</p:attrName>
                                        </p:attrNameLst>
                                      </p:cBhvr>
                                      <p:tavLst>
                                        <p:tav tm="0">
                                          <p:val>
                                            <p:strVal val="ppt_y"/>
                                          </p:val>
                                        </p:tav>
                                        <p:tav tm="100000">
                                          <p:val>
                                            <p:strVal val="ppt_y+.1"/>
                                          </p:val>
                                        </p:tav>
                                      </p:tavLst>
                                    </p:anim>
                                    <p:set>
                                      <p:cBhvr>
                                        <p:cTn id="416" dur="1" fill="hold">
                                          <p:stCondLst>
                                            <p:cond delay="2999"/>
                                          </p:stCondLst>
                                        </p:cTn>
                                        <p:tgtEl>
                                          <p:spTgt spid="14413"/>
                                        </p:tgtEl>
                                        <p:attrNameLst>
                                          <p:attrName>style.visibility</p:attrName>
                                        </p:attrNameLst>
                                      </p:cBhvr>
                                      <p:to>
                                        <p:strVal val="hidden"/>
                                      </p:to>
                                    </p:set>
                                  </p:childTnLst>
                                </p:cTn>
                              </p:par>
                              <p:par>
                                <p:cTn id="417" presetID="42" presetClass="exit" presetSubtype="0" fill="hold" grpId="1" nodeType="withEffect">
                                  <p:stCondLst>
                                    <p:cond delay="0"/>
                                  </p:stCondLst>
                                  <p:childTnLst>
                                    <p:animEffect transition="out" filter="fade">
                                      <p:cBhvr>
                                        <p:cTn id="418" dur="2000"/>
                                        <p:tgtEl>
                                          <p:spTgt spid="14412"/>
                                        </p:tgtEl>
                                      </p:cBhvr>
                                    </p:animEffect>
                                    <p:anim calcmode="lin" valueType="num">
                                      <p:cBhvr>
                                        <p:cTn id="419" dur="2000"/>
                                        <p:tgtEl>
                                          <p:spTgt spid="14412"/>
                                        </p:tgtEl>
                                        <p:attrNameLst>
                                          <p:attrName>ppt_x</p:attrName>
                                        </p:attrNameLst>
                                      </p:cBhvr>
                                      <p:tavLst>
                                        <p:tav tm="0">
                                          <p:val>
                                            <p:strVal val="ppt_x"/>
                                          </p:val>
                                        </p:tav>
                                        <p:tav tm="100000">
                                          <p:val>
                                            <p:strVal val="ppt_x"/>
                                          </p:val>
                                        </p:tav>
                                      </p:tavLst>
                                    </p:anim>
                                    <p:anim calcmode="lin" valueType="num">
                                      <p:cBhvr>
                                        <p:cTn id="420" dur="2000"/>
                                        <p:tgtEl>
                                          <p:spTgt spid="14412"/>
                                        </p:tgtEl>
                                        <p:attrNameLst>
                                          <p:attrName>ppt_y</p:attrName>
                                        </p:attrNameLst>
                                      </p:cBhvr>
                                      <p:tavLst>
                                        <p:tav tm="0">
                                          <p:val>
                                            <p:strVal val="ppt_y"/>
                                          </p:val>
                                        </p:tav>
                                        <p:tav tm="100000">
                                          <p:val>
                                            <p:strVal val="ppt_y+.1"/>
                                          </p:val>
                                        </p:tav>
                                      </p:tavLst>
                                    </p:anim>
                                    <p:set>
                                      <p:cBhvr>
                                        <p:cTn id="421" dur="1" fill="hold">
                                          <p:stCondLst>
                                            <p:cond delay="1999"/>
                                          </p:stCondLst>
                                        </p:cTn>
                                        <p:tgtEl>
                                          <p:spTgt spid="14412"/>
                                        </p:tgtEl>
                                        <p:attrNameLst>
                                          <p:attrName>style.visibility</p:attrName>
                                        </p:attrNameLst>
                                      </p:cBhvr>
                                      <p:to>
                                        <p:strVal val="hidden"/>
                                      </p:to>
                                    </p:set>
                                  </p:childTnLst>
                                </p:cTn>
                              </p:par>
                              <p:par>
                                <p:cTn id="422" presetID="42" presetClass="exit" presetSubtype="0" fill="hold" grpId="1" nodeType="withEffect">
                                  <p:stCondLst>
                                    <p:cond delay="0"/>
                                  </p:stCondLst>
                                  <p:childTnLst>
                                    <p:animEffect transition="out" filter="fade">
                                      <p:cBhvr>
                                        <p:cTn id="423" dur="3000"/>
                                        <p:tgtEl>
                                          <p:spTgt spid="14411"/>
                                        </p:tgtEl>
                                      </p:cBhvr>
                                    </p:animEffect>
                                    <p:anim calcmode="lin" valueType="num">
                                      <p:cBhvr>
                                        <p:cTn id="424" dur="3000"/>
                                        <p:tgtEl>
                                          <p:spTgt spid="14411"/>
                                        </p:tgtEl>
                                        <p:attrNameLst>
                                          <p:attrName>ppt_x</p:attrName>
                                        </p:attrNameLst>
                                      </p:cBhvr>
                                      <p:tavLst>
                                        <p:tav tm="0">
                                          <p:val>
                                            <p:strVal val="ppt_x"/>
                                          </p:val>
                                        </p:tav>
                                        <p:tav tm="100000">
                                          <p:val>
                                            <p:strVal val="ppt_x"/>
                                          </p:val>
                                        </p:tav>
                                      </p:tavLst>
                                    </p:anim>
                                    <p:anim calcmode="lin" valueType="num">
                                      <p:cBhvr>
                                        <p:cTn id="425" dur="3000"/>
                                        <p:tgtEl>
                                          <p:spTgt spid="14411"/>
                                        </p:tgtEl>
                                        <p:attrNameLst>
                                          <p:attrName>ppt_y</p:attrName>
                                        </p:attrNameLst>
                                      </p:cBhvr>
                                      <p:tavLst>
                                        <p:tav tm="0">
                                          <p:val>
                                            <p:strVal val="ppt_y"/>
                                          </p:val>
                                        </p:tav>
                                        <p:tav tm="100000">
                                          <p:val>
                                            <p:strVal val="ppt_y+.1"/>
                                          </p:val>
                                        </p:tav>
                                      </p:tavLst>
                                    </p:anim>
                                    <p:set>
                                      <p:cBhvr>
                                        <p:cTn id="426" dur="1" fill="hold">
                                          <p:stCondLst>
                                            <p:cond delay="2999"/>
                                          </p:stCondLst>
                                        </p:cTn>
                                        <p:tgtEl>
                                          <p:spTgt spid="14411"/>
                                        </p:tgtEl>
                                        <p:attrNameLst>
                                          <p:attrName>style.visibility</p:attrName>
                                        </p:attrNameLst>
                                      </p:cBhvr>
                                      <p:to>
                                        <p:strVal val="hidden"/>
                                      </p:to>
                                    </p:set>
                                  </p:childTnLst>
                                </p:cTn>
                              </p:par>
                              <p:par>
                                <p:cTn id="427" presetID="42" presetClass="exit" presetSubtype="0" fill="hold" grpId="1" nodeType="withEffect">
                                  <p:stCondLst>
                                    <p:cond delay="0"/>
                                  </p:stCondLst>
                                  <p:childTnLst>
                                    <p:animEffect transition="out" filter="fade">
                                      <p:cBhvr>
                                        <p:cTn id="428" dur="2000"/>
                                        <p:tgtEl>
                                          <p:spTgt spid="14410"/>
                                        </p:tgtEl>
                                      </p:cBhvr>
                                    </p:animEffect>
                                    <p:anim calcmode="lin" valueType="num">
                                      <p:cBhvr>
                                        <p:cTn id="429" dur="2000"/>
                                        <p:tgtEl>
                                          <p:spTgt spid="14410"/>
                                        </p:tgtEl>
                                        <p:attrNameLst>
                                          <p:attrName>ppt_x</p:attrName>
                                        </p:attrNameLst>
                                      </p:cBhvr>
                                      <p:tavLst>
                                        <p:tav tm="0">
                                          <p:val>
                                            <p:strVal val="ppt_x"/>
                                          </p:val>
                                        </p:tav>
                                        <p:tav tm="100000">
                                          <p:val>
                                            <p:strVal val="ppt_x"/>
                                          </p:val>
                                        </p:tav>
                                      </p:tavLst>
                                    </p:anim>
                                    <p:anim calcmode="lin" valueType="num">
                                      <p:cBhvr>
                                        <p:cTn id="430" dur="2000"/>
                                        <p:tgtEl>
                                          <p:spTgt spid="14410"/>
                                        </p:tgtEl>
                                        <p:attrNameLst>
                                          <p:attrName>ppt_y</p:attrName>
                                        </p:attrNameLst>
                                      </p:cBhvr>
                                      <p:tavLst>
                                        <p:tav tm="0">
                                          <p:val>
                                            <p:strVal val="ppt_y"/>
                                          </p:val>
                                        </p:tav>
                                        <p:tav tm="100000">
                                          <p:val>
                                            <p:strVal val="ppt_y+.1"/>
                                          </p:val>
                                        </p:tav>
                                      </p:tavLst>
                                    </p:anim>
                                    <p:set>
                                      <p:cBhvr>
                                        <p:cTn id="431" dur="1" fill="hold">
                                          <p:stCondLst>
                                            <p:cond delay="1999"/>
                                          </p:stCondLst>
                                        </p:cTn>
                                        <p:tgtEl>
                                          <p:spTgt spid="14410"/>
                                        </p:tgtEl>
                                        <p:attrNameLst>
                                          <p:attrName>style.visibility</p:attrName>
                                        </p:attrNameLst>
                                      </p:cBhvr>
                                      <p:to>
                                        <p:strVal val="hidden"/>
                                      </p:to>
                                    </p:set>
                                  </p:childTnLst>
                                </p:cTn>
                              </p:par>
                              <p:par>
                                <p:cTn id="432" presetID="42" presetClass="exit" presetSubtype="0" fill="hold" grpId="1" nodeType="withEffect">
                                  <p:stCondLst>
                                    <p:cond delay="0"/>
                                  </p:stCondLst>
                                  <p:childTnLst>
                                    <p:animEffect transition="out" filter="fade">
                                      <p:cBhvr>
                                        <p:cTn id="433" dur="1000"/>
                                        <p:tgtEl>
                                          <p:spTgt spid="14415"/>
                                        </p:tgtEl>
                                      </p:cBhvr>
                                    </p:animEffect>
                                    <p:anim calcmode="lin" valueType="num">
                                      <p:cBhvr>
                                        <p:cTn id="434" dur="1000"/>
                                        <p:tgtEl>
                                          <p:spTgt spid="14415"/>
                                        </p:tgtEl>
                                        <p:attrNameLst>
                                          <p:attrName>ppt_x</p:attrName>
                                        </p:attrNameLst>
                                      </p:cBhvr>
                                      <p:tavLst>
                                        <p:tav tm="0">
                                          <p:val>
                                            <p:strVal val="ppt_x"/>
                                          </p:val>
                                        </p:tav>
                                        <p:tav tm="100000">
                                          <p:val>
                                            <p:strVal val="ppt_x"/>
                                          </p:val>
                                        </p:tav>
                                      </p:tavLst>
                                    </p:anim>
                                    <p:anim calcmode="lin" valueType="num">
                                      <p:cBhvr>
                                        <p:cTn id="435" dur="1000"/>
                                        <p:tgtEl>
                                          <p:spTgt spid="14415"/>
                                        </p:tgtEl>
                                        <p:attrNameLst>
                                          <p:attrName>ppt_y</p:attrName>
                                        </p:attrNameLst>
                                      </p:cBhvr>
                                      <p:tavLst>
                                        <p:tav tm="0">
                                          <p:val>
                                            <p:strVal val="ppt_y"/>
                                          </p:val>
                                        </p:tav>
                                        <p:tav tm="100000">
                                          <p:val>
                                            <p:strVal val="ppt_y+.1"/>
                                          </p:val>
                                        </p:tav>
                                      </p:tavLst>
                                    </p:anim>
                                    <p:set>
                                      <p:cBhvr>
                                        <p:cTn id="436" dur="1" fill="hold">
                                          <p:stCondLst>
                                            <p:cond delay="999"/>
                                          </p:stCondLst>
                                        </p:cTn>
                                        <p:tgtEl>
                                          <p:spTgt spid="14415"/>
                                        </p:tgtEl>
                                        <p:attrNameLst>
                                          <p:attrName>style.visibility</p:attrName>
                                        </p:attrNameLst>
                                      </p:cBhvr>
                                      <p:to>
                                        <p:strVal val="hidden"/>
                                      </p:to>
                                    </p:set>
                                  </p:childTnLst>
                                </p:cTn>
                              </p:par>
                              <p:par>
                                <p:cTn id="437" presetID="42" presetClass="exit" presetSubtype="0" fill="hold" grpId="1" nodeType="withEffect">
                                  <p:stCondLst>
                                    <p:cond delay="0"/>
                                  </p:stCondLst>
                                  <p:childTnLst>
                                    <p:animEffect transition="out" filter="fade">
                                      <p:cBhvr>
                                        <p:cTn id="438" dur="1000"/>
                                        <p:tgtEl>
                                          <p:spTgt spid="14414"/>
                                        </p:tgtEl>
                                      </p:cBhvr>
                                    </p:animEffect>
                                    <p:anim calcmode="lin" valueType="num">
                                      <p:cBhvr>
                                        <p:cTn id="439" dur="1000"/>
                                        <p:tgtEl>
                                          <p:spTgt spid="14414"/>
                                        </p:tgtEl>
                                        <p:attrNameLst>
                                          <p:attrName>ppt_x</p:attrName>
                                        </p:attrNameLst>
                                      </p:cBhvr>
                                      <p:tavLst>
                                        <p:tav tm="0">
                                          <p:val>
                                            <p:strVal val="ppt_x"/>
                                          </p:val>
                                        </p:tav>
                                        <p:tav tm="100000">
                                          <p:val>
                                            <p:strVal val="ppt_x"/>
                                          </p:val>
                                        </p:tav>
                                      </p:tavLst>
                                    </p:anim>
                                    <p:anim calcmode="lin" valueType="num">
                                      <p:cBhvr>
                                        <p:cTn id="440" dur="1000"/>
                                        <p:tgtEl>
                                          <p:spTgt spid="14414"/>
                                        </p:tgtEl>
                                        <p:attrNameLst>
                                          <p:attrName>ppt_y</p:attrName>
                                        </p:attrNameLst>
                                      </p:cBhvr>
                                      <p:tavLst>
                                        <p:tav tm="0">
                                          <p:val>
                                            <p:strVal val="ppt_y"/>
                                          </p:val>
                                        </p:tav>
                                        <p:tav tm="100000">
                                          <p:val>
                                            <p:strVal val="ppt_y+.1"/>
                                          </p:val>
                                        </p:tav>
                                      </p:tavLst>
                                    </p:anim>
                                    <p:set>
                                      <p:cBhvr>
                                        <p:cTn id="441" dur="1" fill="hold">
                                          <p:stCondLst>
                                            <p:cond delay="999"/>
                                          </p:stCondLst>
                                        </p:cTn>
                                        <p:tgtEl>
                                          <p:spTgt spid="144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42" restart="whenNotActive" fill="hold" evtFilter="cancelBubble" nodeType="interactiveSeq">
                <p:stCondLst>
                  <p:cond evt="onClick" delay="0">
                    <p:tgtEl>
                      <p:spTgt spid="14421"/>
                    </p:tgtEl>
                  </p:cond>
                </p:stCondLst>
                <p:endSync evt="end" delay="0">
                  <p:rtn val="all"/>
                </p:endSync>
                <p:childTnLst>
                  <p:par>
                    <p:cTn id="443" fill="hold">
                      <p:stCondLst>
                        <p:cond delay="0"/>
                      </p:stCondLst>
                      <p:childTnLst>
                        <p:par>
                          <p:cTn id="444" fill="hold">
                            <p:stCondLst>
                              <p:cond delay="0"/>
                            </p:stCondLst>
                            <p:childTnLst>
                              <p:par>
                                <p:cTn id="445" presetID="54" presetClass="entr" presetSubtype="0" accel="100000" fill="hold" grpId="0" nodeType="clickEffect">
                                  <p:stCondLst>
                                    <p:cond delay="0"/>
                                  </p:stCondLst>
                                  <p:childTnLst>
                                    <p:set>
                                      <p:cBhvr>
                                        <p:cTn id="446" dur="1" fill="hold">
                                          <p:stCondLst>
                                            <p:cond delay="0"/>
                                          </p:stCondLst>
                                        </p:cTn>
                                        <p:tgtEl>
                                          <p:spTgt spid="14423"/>
                                        </p:tgtEl>
                                        <p:attrNameLst>
                                          <p:attrName>style.visibility</p:attrName>
                                        </p:attrNameLst>
                                      </p:cBhvr>
                                      <p:to>
                                        <p:strVal val="visible"/>
                                      </p:to>
                                    </p:set>
                                    <p:anim calcmode="lin" valueType="num">
                                      <p:cBhvr>
                                        <p:cTn id="447" dur="1000" fill="hold"/>
                                        <p:tgtEl>
                                          <p:spTgt spid="14423"/>
                                        </p:tgtEl>
                                        <p:attrNameLst>
                                          <p:attrName>ppt_w</p:attrName>
                                        </p:attrNameLst>
                                      </p:cBhvr>
                                      <p:tavLst>
                                        <p:tav tm="0">
                                          <p:val>
                                            <p:strVal val="#ppt_w*0.05"/>
                                          </p:val>
                                        </p:tav>
                                        <p:tav tm="100000">
                                          <p:val>
                                            <p:strVal val="#ppt_w"/>
                                          </p:val>
                                        </p:tav>
                                      </p:tavLst>
                                    </p:anim>
                                    <p:anim calcmode="lin" valueType="num">
                                      <p:cBhvr>
                                        <p:cTn id="448" dur="1000" fill="hold"/>
                                        <p:tgtEl>
                                          <p:spTgt spid="14423"/>
                                        </p:tgtEl>
                                        <p:attrNameLst>
                                          <p:attrName>ppt_h</p:attrName>
                                        </p:attrNameLst>
                                      </p:cBhvr>
                                      <p:tavLst>
                                        <p:tav tm="0">
                                          <p:val>
                                            <p:strVal val="#ppt_h"/>
                                          </p:val>
                                        </p:tav>
                                        <p:tav tm="100000">
                                          <p:val>
                                            <p:strVal val="#ppt_h"/>
                                          </p:val>
                                        </p:tav>
                                      </p:tavLst>
                                    </p:anim>
                                    <p:anim calcmode="lin" valueType="num">
                                      <p:cBhvr>
                                        <p:cTn id="449" dur="1000" fill="hold"/>
                                        <p:tgtEl>
                                          <p:spTgt spid="14423"/>
                                        </p:tgtEl>
                                        <p:attrNameLst>
                                          <p:attrName>ppt_x</p:attrName>
                                        </p:attrNameLst>
                                      </p:cBhvr>
                                      <p:tavLst>
                                        <p:tav tm="0">
                                          <p:val>
                                            <p:strVal val="#ppt_x-.2"/>
                                          </p:val>
                                        </p:tav>
                                        <p:tav tm="100000">
                                          <p:val>
                                            <p:strVal val="#ppt_x"/>
                                          </p:val>
                                        </p:tav>
                                      </p:tavLst>
                                    </p:anim>
                                    <p:anim calcmode="lin" valueType="num">
                                      <p:cBhvr>
                                        <p:cTn id="450" dur="1000" fill="hold"/>
                                        <p:tgtEl>
                                          <p:spTgt spid="14423"/>
                                        </p:tgtEl>
                                        <p:attrNameLst>
                                          <p:attrName>ppt_y</p:attrName>
                                        </p:attrNameLst>
                                      </p:cBhvr>
                                      <p:tavLst>
                                        <p:tav tm="0">
                                          <p:val>
                                            <p:strVal val="#ppt_y"/>
                                          </p:val>
                                        </p:tav>
                                        <p:tav tm="100000">
                                          <p:val>
                                            <p:strVal val="#ppt_y"/>
                                          </p:val>
                                        </p:tav>
                                      </p:tavLst>
                                    </p:anim>
                                    <p:animEffect transition="in" filter="fade">
                                      <p:cBhvr>
                                        <p:cTn id="451" dur="1000"/>
                                        <p:tgtEl>
                                          <p:spTgt spid="14423"/>
                                        </p:tgtEl>
                                      </p:cBhvr>
                                    </p:animEffect>
                                  </p:childTnLst>
                                </p:cTn>
                              </p:par>
                            </p:childTnLst>
                          </p:cTn>
                        </p:par>
                        <p:par>
                          <p:cTn id="452" fill="hold">
                            <p:stCondLst>
                              <p:cond delay="1000"/>
                            </p:stCondLst>
                            <p:childTnLst>
                              <p:par>
                                <p:cTn id="453" presetID="54" presetClass="exit" presetSubtype="0" decel="100000" fill="hold" grpId="1" nodeType="afterEffect">
                                  <p:stCondLst>
                                    <p:cond delay="3000"/>
                                  </p:stCondLst>
                                  <p:childTnLst>
                                    <p:anim calcmode="lin" valueType="num">
                                      <p:cBhvr>
                                        <p:cTn id="454" dur="1000"/>
                                        <p:tgtEl>
                                          <p:spTgt spid="14423"/>
                                        </p:tgtEl>
                                        <p:attrNameLst>
                                          <p:attrName>ppt_w</p:attrName>
                                        </p:attrNameLst>
                                      </p:cBhvr>
                                      <p:tavLst>
                                        <p:tav tm="0">
                                          <p:val>
                                            <p:strVal val="ppt_w"/>
                                          </p:val>
                                        </p:tav>
                                        <p:tav tm="100000">
                                          <p:val>
                                            <p:strVal val="ppt_w*0.05"/>
                                          </p:val>
                                        </p:tav>
                                      </p:tavLst>
                                    </p:anim>
                                    <p:anim calcmode="lin" valueType="num">
                                      <p:cBhvr>
                                        <p:cTn id="455" dur="1000"/>
                                        <p:tgtEl>
                                          <p:spTgt spid="14423"/>
                                        </p:tgtEl>
                                        <p:attrNameLst>
                                          <p:attrName>ppt_h</p:attrName>
                                        </p:attrNameLst>
                                      </p:cBhvr>
                                      <p:tavLst>
                                        <p:tav tm="0">
                                          <p:val>
                                            <p:strVal val="ppt_h"/>
                                          </p:val>
                                        </p:tav>
                                        <p:tav tm="100000">
                                          <p:val>
                                            <p:strVal val="ppt_h"/>
                                          </p:val>
                                        </p:tav>
                                      </p:tavLst>
                                    </p:anim>
                                    <p:anim calcmode="lin" valueType="num">
                                      <p:cBhvr>
                                        <p:cTn id="456" dur="1000"/>
                                        <p:tgtEl>
                                          <p:spTgt spid="14423"/>
                                        </p:tgtEl>
                                        <p:attrNameLst>
                                          <p:attrName>ppt_x</p:attrName>
                                        </p:attrNameLst>
                                      </p:cBhvr>
                                      <p:tavLst>
                                        <p:tav tm="0">
                                          <p:val>
                                            <p:strVal val="ppt_x"/>
                                          </p:val>
                                        </p:tav>
                                        <p:tav tm="100000">
                                          <p:val>
                                            <p:strVal val="ppt_x-.2"/>
                                          </p:val>
                                        </p:tav>
                                      </p:tavLst>
                                    </p:anim>
                                    <p:anim calcmode="lin" valueType="num">
                                      <p:cBhvr>
                                        <p:cTn id="457" dur="1000"/>
                                        <p:tgtEl>
                                          <p:spTgt spid="14423"/>
                                        </p:tgtEl>
                                        <p:attrNameLst>
                                          <p:attrName>ppt_y</p:attrName>
                                        </p:attrNameLst>
                                      </p:cBhvr>
                                      <p:tavLst>
                                        <p:tav tm="0">
                                          <p:val>
                                            <p:strVal val="ppt_y"/>
                                          </p:val>
                                        </p:tav>
                                        <p:tav tm="100000">
                                          <p:val>
                                            <p:strVal val="ppt_y"/>
                                          </p:val>
                                        </p:tav>
                                      </p:tavLst>
                                    </p:anim>
                                    <p:animEffect transition="out" filter="fade">
                                      <p:cBhvr>
                                        <p:cTn id="458" dur="1000"/>
                                        <p:tgtEl>
                                          <p:spTgt spid="14423"/>
                                        </p:tgtEl>
                                      </p:cBhvr>
                                    </p:animEffect>
                                    <p:set>
                                      <p:cBhvr>
                                        <p:cTn id="459" dur="1" fill="hold">
                                          <p:stCondLst>
                                            <p:cond delay="999"/>
                                          </p:stCondLst>
                                        </p:cTn>
                                        <p:tgtEl>
                                          <p:spTgt spid="14423"/>
                                        </p:tgtEl>
                                        <p:attrNameLst>
                                          <p:attrName>style.visibility</p:attrName>
                                        </p:attrNameLst>
                                      </p:cBhvr>
                                      <p:to>
                                        <p:strVal val="hidden"/>
                                      </p:to>
                                    </p:set>
                                  </p:childTnLst>
                                </p:cTn>
                              </p:par>
                            </p:childTnLst>
                          </p:cTn>
                        </p:par>
                      </p:childTnLst>
                    </p:cTn>
                  </p:par>
                </p:childTnLst>
              </p:cTn>
              <p:nextCondLst>
                <p:cond evt="onClick" delay="0">
                  <p:tgtEl>
                    <p:spTgt spid="14421"/>
                  </p:tgtEl>
                </p:cond>
              </p:nextCondLst>
            </p:seq>
            <p:seq concurrent="1" nextAc="seek">
              <p:cTn id="460" restart="whenNotActive" fill="hold" evtFilter="cancelBubble" nodeType="interactiveSeq">
                <p:stCondLst>
                  <p:cond evt="onClick" delay="0">
                    <p:tgtEl>
                      <p:spTgt spid="14422"/>
                    </p:tgtEl>
                  </p:cond>
                </p:stCondLst>
                <p:endSync evt="end" delay="0">
                  <p:rtn val="all"/>
                </p:endSync>
                <p:childTnLst>
                  <p:par>
                    <p:cTn id="461" fill="hold">
                      <p:stCondLst>
                        <p:cond delay="0"/>
                      </p:stCondLst>
                      <p:childTnLst>
                        <p:par>
                          <p:cTn id="462" fill="hold">
                            <p:stCondLst>
                              <p:cond delay="0"/>
                            </p:stCondLst>
                            <p:childTnLst>
                              <p:par>
                                <p:cTn id="463" presetID="54" presetClass="entr" presetSubtype="0" accel="100000" fill="hold" grpId="0" nodeType="clickEffect">
                                  <p:stCondLst>
                                    <p:cond delay="0"/>
                                  </p:stCondLst>
                                  <p:childTnLst>
                                    <p:set>
                                      <p:cBhvr>
                                        <p:cTn id="464" dur="1" fill="hold">
                                          <p:stCondLst>
                                            <p:cond delay="0"/>
                                          </p:stCondLst>
                                        </p:cTn>
                                        <p:tgtEl>
                                          <p:spTgt spid="14424"/>
                                        </p:tgtEl>
                                        <p:attrNameLst>
                                          <p:attrName>style.visibility</p:attrName>
                                        </p:attrNameLst>
                                      </p:cBhvr>
                                      <p:to>
                                        <p:strVal val="visible"/>
                                      </p:to>
                                    </p:set>
                                    <p:anim calcmode="lin" valueType="num">
                                      <p:cBhvr>
                                        <p:cTn id="465" dur="1000" fill="hold"/>
                                        <p:tgtEl>
                                          <p:spTgt spid="14424"/>
                                        </p:tgtEl>
                                        <p:attrNameLst>
                                          <p:attrName>ppt_w</p:attrName>
                                        </p:attrNameLst>
                                      </p:cBhvr>
                                      <p:tavLst>
                                        <p:tav tm="0">
                                          <p:val>
                                            <p:strVal val="#ppt_w*0.05"/>
                                          </p:val>
                                        </p:tav>
                                        <p:tav tm="100000">
                                          <p:val>
                                            <p:strVal val="#ppt_w"/>
                                          </p:val>
                                        </p:tav>
                                      </p:tavLst>
                                    </p:anim>
                                    <p:anim calcmode="lin" valueType="num">
                                      <p:cBhvr>
                                        <p:cTn id="466" dur="1000" fill="hold"/>
                                        <p:tgtEl>
                                          <p:spTgt spid="14424"/>
                                        </p:tgtEl>
                                        <p:attrNameLst>
                                          <p:attrName>ppt_h</p:attrName>
                                        </p:attrNameLst>
                                      </p:cBhvr>
                                      <p:tavLst>
                                        <p:tav tm="0">
                                          <p:val>
                                            <p:strVal val="#ppt_h"/>
                                          </p:val>
                                        </p:tav>
                                        <p:tav tm="100000">
                                          <p:val>
                                            <p:strVal val="#ppt_h"/>
                                          </p:val>
                                        </p:tav>
                                      </p:tavLst>
                                    </p:anim>
                                    <p:anim calcmode="lin" valueType="num">
                                      <p:cBhvr>
                                        <p:cTn id="467" dur="1000" fill="hold"/>
                                        <p:tgtEl>
                                          <p:spTgt spid="14424"/>
                                        </p:tgtEl>
                                        <p:attrNameLst>
                                          <p:attrName>ppt_x</p:attrName>
                                        </p:attrNameLst>
                                      </p:cBhvr>
                                      <p:tavLst>
                                        <p:tav tm="0">
                                          <p:val>
                                            <p:strVal val="#ppt_x-.2"/>
                                          </p:val>
                                        </p:tav>
                                        <p:tav tm="100000">
                                          <p:val>
                                            <p:strVal val="#ppt_x"/>
                                          </p:val>
                                        </p:tav>
                                      </p:tavLst>
                                    </p:anim>
                                    <p:anim calcmode="lin" valueType="num">
                                      <p:cBhvr>
                                        <p:cTn id="468" dur="1000" fill="hold"/>
                                        <p:tgtEl>
                                          <p:spTgt spid="14424"/>
                                        </p:tgtEl>
                                        <p:attrNameLst>
                                          <p:attrName>ppt_y</p:attrName>
                                        </p:attrNameLst>
                                      </p:cBhvr>
                                      <p:tavLst>
                                        <p:tav tm="0">
                                          <p:val>
                                            <p:strVal val="#ppt_y"/>
                                          </p:val>
                                        </p:tav>
                                        <p:tav tm="100000">
                                          <p:val>
                                            <p:strVal val="#ppt_y"/>
                                          </p:val>
                                        </p:tav>
                                      </p:tavLst>
                                    </p:anim>
                                    <p:animEffect transition="in" filter="fade">
                                      <p:cBhvr>
                                        <p:cTn id="469" dur="1000"/>
                                        <p:tgtEl>
                                          <p:spTgt spid="14424"/>
                                        </p:tgtEl>
                                      </p:cBhvr>
                                    </p:animEffect>
                                  </p:childTnLst>
                                </p:cTn>
                              </p:par>
                            </p:childTnLst>
                          </p:cTn>
                        </p:par>
                        <p:par>
                          <p:cTn id="470" fill="hold">
                            <p:stCondLst>
                              <p:cond delay="1000"/>
                            </p:stCondLst>
                            <p:childTnLst>
                              <p:par>
                                <p:cTn id="471" presetID="54" presetClass="exit" presetSubtype="0" decel="100000" fill="hold" grpId="1" nodeType="afterEffect">
                                  <p:stCondLst>
                                    <p:cond delay="3000"/>
                                  </p:stCondLst>
                                  <p:childTnLst>
                                    <p:anim calcmode="lin" valueType="num">
                                      <p:cBhvr>
                                        <p:cTn id="472" dur="1000"/>
                                        <p:tgtEl>
                                          <p:spTgt spid="14424"/>
                                        </p:tgtEl>
                                        <p:attrNameLst>
                                          <p:attrName>ppt_w</p:attrName>
                                        </p:attrNameLst>
                                      </p:cBhvr>
                                      <p:tavLst>
                                        <p:tav tm="0">
                                          <p:val>
                                            <p:strVal val="ppt_w"/>
                                          </p:val>
                                        </p:tav>
                                        <p:tav tm="100000">
                                          <p:val>
                                            <p:strVal val="ppt_w*0.05"/>
                                          </p:val>
                                        </p:tav>
                                      </p:tavLst>
                                    </p:anim>
                                    <p:anim calcmode="lin" valueType="num">
                                      <p:cBhvr>
                                        <p:cTn id="473" dur="1000"/>
                                        <p:tgtEl>
                                          <p:spTgt spid="14424"/>
                                        </p:tgtEl>
                                        <p:attrNameLst>
                                          <p:attrName>ppt_h</p:attrName>
                                        </p:attrNameLst>
                                      </p:cBhvr>
                                      <p:tavLst>
                                        <p:tav tm="0">
                                          <p:val>
                                            <p:strVal val="ppt_h"/>
                                          </p:val>
                                        </p:tav>
                                        <p:tav tm="100000">
                                          <p:val>
                                            <p:strVal val="ppt_h"/>
                                          </p:val>
                                        </p:tav>
                                      </p:tavLst>
                                    </p:anim>
                                    <p:anim calcmode="lin" valueType="num">
                                      <p:cBhvr>
                                        <p:cTn id="474" dur="1000"/>
                                        <p:tgtEl>
                                          <p:spTgt spid="14424"/>
                                        </p:tgtEl>
                                        <p:attrNameLst>
                                          <p:attrName>ppt_x</p:attrName>
                                        </p:attrNameLst>
                                      </p:cBhvr>
                                      <p:tavLst>
                                        <p:tav tm="0">
                                          <p:val>
                                            <p:strVal val="ppt_x"/>
                                          </p:val>
                                        </p:tav>
                                        <p:tav tm="100000">
                                          <p:val>
                                            <p:strVal val="ppt_x-.2"/>
                                          </p:val>
                                        </p:tav>
                                      </p:tavLst>
                                    </p:anim>
                                    <p:anim calcmode="lin" valueType="num">
                                      <p:cBhvr>
                                        <p:cTn id="475" dur="1000"/>
                                        <p:tgtEl>
                                          <p:spTgt spid="14424"/>
                                        </p:tgtEl>
                                        <p:attrNameLst>
                                          <p:attrName>ppt_y</p:attrName>
                                        </p:attrNameLst>
                                      </p:cBhvr>
                                      <p:tavLst>
                                        <p:tav tm="0">
                                          <p:val>
                                            <p:strVal val="ppt_y"/>
                                          </p:val>
                                        </p:tav>
                                        <p:tav tm="100000">
                                          <p:val>
                                            <p:strVal val="ppt_y"/>
                                          </p:val>
                                        </p:tav>
                                      </p:tavLst>
                                    </p:anim>
                                    <p:animEffect transition="out" filter="fade">
                                      <p:cBhvr>
                                        <p:cTn id="476" dur="1000"/>
                                        <p:tgtEl>
                                          <p:spTgt spid="14424"/>
                                        </p:tgtEl>
                                      </p:cBhvr>
                                    </p:animEffect>
                                    <p:set>
                                      <p:cBhvr>
                                        <p:cTn id="477" dur="1" fill="hold">
                                          <p:stCondLst>
                                            <p:cond delay="999"/>
                                          </p:stCondLst>
                                        </p:cTn>
                                        <p:tgtEl>
                                          <p:spTgt spid="14424"/>
                                        </p:tgtEl>
                                        <p:attrNameLst>
                                          <p:attrName>style.visibility</p:attrName>
                                        </p:attrNameLst>
                                      </p:cBhvr>
                                      <p:to>
                                        <p:strVal val="hidden"/>
                                      </p:to>
                                    </p:set>
                                  </p:childTnLst>
                                </p:cTn>
                              </p:par>
                            </p:childTnLst>
                          </p:cTn>
                        </p:par>
                      </p:childTnLst>
                    </p:cTn>
                  </p:par>
                </p:childTnLst>
              </p:cTn>
              <p:nextCondLst>
                <p:cond evt="onClick" delay="0">
                  <p:tgtEl>
                    <p:spTgt spid="14422"/>
                  </p:tgtEl>
                </p:cond>
              </p:nextCondLst>
            </p:seq>
            <p:seq concurrent="1" nextAc="seek">
              <p:cTn id="478" restart="whenNotActive" fill="hold" evtFilter="cancelBubble" nodeType="interactiveSeq">
                <p:stCondLst>
                  <p:cond evt="onClick" delay="0">
                    <p:tgtEl>
                      <p:spTgt spid="14437"/>
                    </p:tgtEl>
                  </p:cond>
                </p:stCondLst>
                <p:endSync evt="end" delay="0">
                  <p:rtn val="all"/>
                </p:endSync>
                <p:childTnLst>
                  <p:par>
                    <p:cTn id="479" fill="hold">
                      <p:stCondLst>
                        <p:cond delay="0"/>
                      </p:stCondLst>
                      <p:childTnLst>
                        <p:par>
                          <p:cTn id="480" fill="hold">
                            <p:stCondLst>
                              <p:cond delay="0"/>
                            </p:stCondLst>
                            <p:childTnLst>
                              <p:par>
                                <p:cTn id="481" presetID="54" presetClass="entr" presetSubtype="0" accel="100000" fill="hold" grpId="0" nodeType="clickEffect">
                                  <p:stCondLst>
                                    <p:cond delay="0"/>
                                  </p:stCondLst>
                                  <p:childTnLst>
                                    <p:set>
                                      <p:cBhvr>
                                        <p:cTn id="482" dur="1" fill="hold">
                                          <p:stCondLst>
                                            <p:cond delay="0"/>
                                          </p:stCondLst>
                                        </p:cTn>
                                        <p:tgtEl>
                                          <p:spTgt spid="14438"/>
                                        </p:tgtEl>
                                        <p:attrNameLst>
                                          <p:attrName>style.visibility</p:attrName>
                                        </p:attrNameLst>
                                      </p:cBhvr>
                                      <p:to>
                                        <p:strVal val="visible"/>
                                      </p:to>
                                    </p:set>
                                    <p:anim calcmode="lin" valueType="num">
                                      <p:cBhvr>
                                        <p:cTn id="483" dur="1000" fill="hold"/>
                                        <p:tgtEl>
                                          <p:spTgt spid="14438"/>
                                        </p:tgtEl>
                                        <p:attrNameLst>
                                          <p:attrName>ppt_w</p:attrName>
                                        </p:attrNameLst>
                                      </p:cBhvr>
                                      <p:tavLst>
                                        <p:tav tm="0">
                                          <p:val>
                                            <p:strVal val="#ppt_w*0.05"/>
                                          </p:val>
                                        </p:tav>
                                        <p:tav tm="100000">
                                          <p:val>
                                            <p:strVal val="#ppt_w"/>
                                          </p:val>
                                        </p:tav>
                                      </p:tavLst>
                                    </p:anim>
                                    <p:anim calcmode="lin" valueType="num">
                                      <p:cBhvr>
                                        <p:cTn id="484" dur="1000" fill="hold"/>
                                        <p:tgtEl>
                                          <p:spTgt spid="14438"/>
                                        </p:tgtEl>
                                        <p:attrNameLst>
                                          <p:attrName>ppt_h</p:attrName>
                                        </p:attrNameLst>
                                      </p:cBhvr>
                                      <p:tavLst>
                                        <p:tav tm="0">
                                          <p:val>
                                            <p:strVal val="#ppt_h"/>
                                          </p:val>
                                        </p:tav>
                                        <p:tav tm="100000">
                                          <p:val>
                                            <p:strVal val="#ppt_h"/>
                                          </p:val>
                                        </p:tav>
                                      </p:tavLst>
                                    </p:anim>
                                    <p:anim calcmode="lin" valueType="num">
                                      <p:cBhvr>
                                        <p:cTn id="485" dur="1000" fill="hold"/>
                                        <p:tgtEl>
                                          <p:spTgt spid="14438"/>
                                        </p:tgtEl>
                                        <p:attrNameLst>
                                          <p:attrName>ppt_x</p:attrName>
                                        </p:attrNameLst>
                                      </p:cBhvr>
                                      <p:tavLst>
                                        <p:tav tm="0">
                                          <p:val>
                                            <p:strVal val="#ppt_x-.2"/>
                                          </p:val>
                                        </p:tav>
                                        <p:tav tm="100000">
                                          <p:val>
                                            <p:strVal val="#ppt_x"/>
                                          </p:val>
                                        </p:tav>
                                      </p:tavLst>
                                    </p:anim>
                                    <p:anim calcmode="lin" valueType="num">
                                      <p:cBhvr>
                                        <p:cTn id="486" dur="1000" fill="hold"/>
                                        <p:tgtEl>
                                          <p:spTgt spid="14438"/>
                                        </p:tgtEl>
                                        <p:attrNameLst>
                                          <p:attrName>ppt_y</p:attrName>
                                        </p:attrNameLst>
                                      </p:cBhvr>
                                      <p:tavLst>
                                        <p:tav tm="0">
                                          <p:val>
                                            <p:strVal val="#ppt_y"/>
                                          </p:val>
                                        </p:tav>
                                        <p:tav tm="100000">
                                          <p:val>
                                            <p:strVal val="#ppt_y"/>
                                          </p:val>
                                        </p:tav>
                                      </p:tavLst>
                                    </p:anim>
                                    <p:animEffect transition="in" filter="fade">
                                      <p:cBhvr>
                                        <p:cTn id="487" dur="1000"/>
                                        <p:tgtEl>
                                          <p:spTgt spid="14438"/>
                                        </p:tgtEl>
                                      </p:cBhvr>
                                    </p:animEffect>
                                  </p:childTnLst>
                                </p:cTn>
                              </p:par>
                            </p:childTnLst>
                          </p:cTn>
                        </p:par>
                        <p:par>
                          <p:cTn id="488" fill="hold">
                            <p:stCondLst>
                              <p:cond delay="1000"/>
                            </p:stCondLst>
                            <p:childTnLst>
                              <p:par>
                                <p:cTn id="489" presetID="54" presetClass="exit" presetSubtype="0" decel="100000" fill="hold" grpId="1" nodeType="afterEffect">
                                  <p:stCondLst>
                                    <p:cond delay="14000"/>
                                  </p:stCondLst>
                                  <p:childTnLst>
                                    <p:anim calcmode="lin" valueType="num">
                                      <p:cBhvr>
                                        <p:cTn id="490" dur="1000"/>
                                        <p:tgtEl>
                                          <p:spTgt spid="14438"/>
                                        </p:tgtEl>
                                        <p:attrNameLst>
                                          <p:attrName>ppt_w</p:attrName>
                                        </p:attrNameLst>
                                      </p:cBhvr>
                                      <p:tavLst>
                                        <p:tav tm="0">
                                          <p:val>
                                            <p:strVal val="ppt_w"/>
                                          </p:val>
                                        </p:tav>
                                        <p:tav tm="100000">
                                          <p:val>
                                            <p:strVal val="ppt_w*0.05"/>
                                          </p:val>
                                        </p:tav>
                                      </p:tavLst>
                                    </p:anim>
                                    <p:anim calcmode="lin" valueType="num">
                                      <p:cBhvr>
                                        <p:cTn id="491" dur="1000"/>
                                        <p:tgtEl>
                                          <p:spTgt spid="14438"/>
                                        </p:tgtEl>
                                        <p:attrNameLst>
                                          <p:attrName>ppt_h</p:attrName>
                                        </p:attrNameLst>
                                      </p:cBhvr>
                                      <p:tavLst>
                                        <p:tav tm="0">
                                          <p:val>
                                            <p:strVal val="ppt_h"/>
                                          </p:val>
                                        </p:tav>
                                        <p:tav tm="100000">
                                          <p:val>
                                            <p:strVal val="ppt_h"/>
                                          </p:val>
                                        </p:tav>
                                      </p:tavLst>
                                    </p:anim>
                                    <p:anim calcmode="lin" valueType="num">
                                      <p:cBhvr>
                                        <p:cTn id="492" dur="1000"/>
                                        <p:tgtEl>
                                          <p:spTgt spid="14438"/>
                                        </p:tgtEl>
                                        <p:attrNameLst>
                                          <p:attrName>ppt_x</p:attrName>
                                        </p:attrNameLst>
                                      </p:cBhvr>
                                      <p:tavLst>
                                        <p:tav tm="0">
                                          <p:val>
                                            <p:strVal val="ppt_x"/>
                                          </p:val>
                                        </p:tav>
                                        <p:tav tm="100000">
                                          <p:val>
                                            <p:strVal val="ppt_x-.2"/>
                                          </p:val>
                                        </p:tav>
                                      </p:tavLst>
                                    </p:anim>
                                    <p:anim calcmode="lin" valueType="num">
                                      <p:cBhvr>
                                        <p:cTn id="493" dur="1000"/>
                                        <p:tgtEl>
                                          <p:spTgt spid="14438"/>
                                        </p:tgtEl>
                                        <p:attrNameLst>
                                          <p:attrName>ppt_y</p:attrName>
                                        </p:attrNameLst>
                                      </p:cBhvr>
                                      <p:tavLst>
                                        <p:tav tm="0">
                                          <p:val>
                                            <p:strVal val="ppt_y"/>
                                          </p:val>
                                        </p:tav>
                                        <p:tav tm="100000">
                                          <p:val>
                                            <p:strVal val="ppt_y"/>
                                          </p:val>
                                        </p:tav>
                                      </p:tavLst>
                                    </p:anim>
                                    <p:animEffect transition="out" filter="fade">
                                      <p:cBhvr>
                                        <p:cTn id="494" dur="1000"/>
                                        <p:tgtEl>
                                          <p:spTgt spid="14438"/>
                                        </p:tgtEl>
                                      </p:cBhvr>
                                    </p:animEffect>
                                    <p:set>
                                      <p:cBhvr>
                                        <p:cTn id="495" dur="1" fill="hold">
                                          <p:stCondLst>
                                            <p:cond delay="999"/>
                                          </p:stCondLst>
                                        </p:cTn>
                                        <p:tgtEl>
                                          <p:spTgt spid="14438"/>
                                        </p:tgtEl>
                                        <p:attrNameLst>
                                          <p:attrName>style.visibility</p:attrName>
                                        </p:attrNameLst>
                                      </p:cBhvr>
                                      <p:to>
                                        <p:strVal val="hidden"/>
                                      </p:to>
                                    </p:set>
                                  </p:childTnLst>
                                </p:cTn>
                              </p:par>
                            </p:childTnLst>
                          </p:cTn>
                        </p:par>
                      </p:childTnLst>
                    </p:cTn>
                  </p:par>
                </p:childTnLst>
              </p:cTn>
              <p:nextCondLst>
                <p:cond evt="onClick" delay="0">
                  <p:tgtEl>
                    <p:spTgt spid="14437"/>
                  </p:tgtEl>
                </p:cond>
              </p:nextCondLst>
            </p:seq>
            <p:seq concurrent="1" nextAc="seek">
              <p:cTn id="496" restart="whenNotActive" fill="hold" evtFilter="cancelBubble" nodeType="interactiveSeq">
                <p:stCondLst>
                  <p:cond evt="onClick" delay="0">
                    <p:tgtEl>
                      <p:spTgt spid="14448"/>
                    </p:tgtEl>
                  </p:cond>
                </p:stCondLst>
                <p:endSync evt="end" delay="0">
                  <p:rtn val="all"/>
                </p:endSync>
                <p:childTnLst>
                  <p:par>
                    <p:cTn id="497" fill="hold">
                      <p:stCondLst>
                        <p:cond delay="0"/>
                      </p:stCondLst>
                      <p:childTnLst>
                        <p:par>
                          <p:cTn id="498" fill="hold">
                            <p:stCondLst>
                              <p:cond delay="0"/>
                            </p:stCondLst>
                            <p:childTnLst>
                              <p:par>
                                <p:cTn id="499" presetID="54" presetClass="entr" presetSubtype="0" accel="100000" fill="hold" nodeType="clickEffect">
                                  <p:stCondLst>
                                    <p:cond delay="0"/>
                                  </p:stCondLst>
                                  <p:childTnLst>
                                    <p:set>
                                      <p:cBhvr>
                                        <p:cTn id="500" dur="1" fill="hold">
                                          <p:stCondLst>
                                            <p:cond delay="0"/>
                                          </p:stCondLst>
                                        </p:cTn>
                                        <p:tgtEl>
                                          <p:spTgt spid="14442"/>
                                        </p:tgtEl>
                                        <p:attrNameLst>
                                          <p:attrName>style.visibility</p:attrName>
                                        </p:attrNameLst>
                                      </p:cBhvr>
                                      <p:to>
                                        <p:strVal val="visible"/>
                                      </p:to>
                                    </p:set>
                                    <p:anim calcmode="lin" valueType="num">
                                      <p:cBhvr>
                                        <p:cTn id="501" dur="1000" fill="hold"/>
                                        <p:tgtEl>
                                          <p:spTgt spid="14442"/>
                                        </p:tgtEl>
                                        <p:attrNameLst>
                                          <p:attrName>ppt_w</p:attrName>
                                        </p:attrNameLst>
                                      </p:cBhvr>
                                      <p:tavLst>
                                        <p:tav tm="0">
                                          <p:val>
                                            <p:strVal val="#ppt_w*0.05"/>
                                          </p:val>
                                        </p:tav>
                                        <p:tav tm="100000">
                                          <p:val>
                                            <p:strVal val="#ppt_w"/>
                                          </p:val>
                                        </p:tav>
                                      </p:tavLst>
                                    </p:anim>
                                    <p:anim calcmode="lin" valueType="num">
                                      <p:cBhvr>
                                        <p:cTn id="502" dur="1000" fill="hold"/>
                                        <p:tgtEl>
                                          <p:spTgt spid="14442"/>
                                        </p:tgtEl>
                                        <p:attrNameLst>
                                          <p:attrName>ppt_h</p:attrName>
                                        </p:attrNameLst>
                                      </p:cBhvr>
                                      <p:tavLst>
                                        <p:tav tm="0">
                                          <p:val>
                                            <p:strVal val="#ppt_h"/>
                                          </p:val>
                                        </p:tav>
                                        <p:tav tm="100000">
                                          <p:val>
                                            <p:strVal val="#ppt_h"/>
                                          </p:val>
                                        </p:tav>
                                      </p:tavLst>
                                    </p:anim>
                                    <p:anim calcmode="lin" valueType="num">
                                      <p:cBhvr>
                                        <p:cTn id="503" dur="1000" fill="hold"/>
                                        <p:tgtEl>
                                          <p:spTgt spid="14442"/>
                                        </p:tgtEl>
                                        <p:attrNameLst>
                                          <p:attrName>ppt_x</p:attrName>
                                        </p:attrNameLst>
                                      </p:cBhvr>
                                      <p:tavLst>
                                        <p:tav tm="0">
                                          <p:val>
                                            <p:strVal val="#ppt_x-.2"/>
                                          </p:val>
                                        </p:tav>
                                        <p:tav tm="100000">
                                          <p:val>
                                            <p:strVal val="#ppt_x"/>
                                          </p:val>
                                        </p:tav>
                                      </p:tavLst>
                                    </p:anim>
                                    <p:anim calcmode="lin" valueType="num">
                                      <p:cBhvr>
                                        <p:cTn id="504" dur="1000" fill="hold"/>
                                        <p:tgtEl>
                                          <p:spTgt spid="14442"/>
                                        </p:tgtEl>
                                        <p:attrNameLst>
                                          <p:attrName>ppt_y</p:attrName>
                                        </p:attrNameLst>
                                      </p:cBhvr>
                                      <p:tavLst>
                                        <p:tav tm="0">
                                          <p:val>
                                            <p:strVal val="#ppt_y"/>
                                          </p:val>
                                        </p:tav>
                                        <p:tav tm="100000">
                                          <p:val>
                                            <p:strVal val="#ppt_y"/>
                                          </p:val>
                                        </p:tav>
                                      </p:tavLst>
                                    </p:anim>
                                    <p:animEffect transition="in" filter="fade">
                                      <p:cBhvr>
                                        <p:cTn id="505" dur="1000"/>
                                        <p:tgtEl>
                                          <p:spTgt spid="14442"/>
                                        </p:tgtEl>
                                      </p:cBhvr>
                                    </p:animEffect>
                                  </p:childTnLst>
                                </p:cTn>
                              </p:par>
                            </p:childTnLst>
                          </p:cTn>
                        </p:par>
                        <p:par>
                          <p:cTn id="506" fill="hold">
                            <p:stCondLst>
                              <p:cond delay="1000"/>
                            </p:stCondLst>
                            <p:childTnLst>
                              <p:par>
                                <p:cTn id="507" presetID="54" presetClass="exit" presetSubtype="0" decel="100000" fill="hold" nodeType="afterEffect">
                                  <p:stCondLst>
                                    <p:cond delay="4000"/>
                                  </p:stCondLst>
                                  <p:childTnLst>
                                    <p:anim calcmode="lin" valueType="num">
                                      <p:cBhvr>
                                        <p:cTn id="508" dur="1000"/>
                                        <p:tgtEl>
                                          <p:spTgt spid="14442"/>
                                        </p:tgtEl>
                                        <p:attrNameLst>
                                          <p:attrName>ppt_w</p:attrName>
                                        </p:attrNameLst>
                                      </p:cBhvr>
                                      <p:tavLst>
                                        <p:tav tm="0">
                                          <p:val>
                                            <p:strVal val="ppt_w"/>
                                          </p:val>
                                        </p:tav>
                                        <p:tav tm="100000">
                                          <p:val>
                                            <p:strVal val="ppt_w*0.05"/>
                                          </p:val>
                                        </p:tav>
                                      </p:tavLst>
                                    </p:anim>
                                    <p:anim calcmode="lin" valueType="num">
                                      <p:cBhvr>
                                        <p:cTn id="509" dur="1000"/>
                                        <p:tgtEl>
                                          <p:spTgt spid="14442"/>
                                        </p:tgtEl>
                                        <p:attrNameLst>
                                          <p:attrName>ppt_h</p:attrName>
                                        </p:attrNameLst>
                                      </p:cBhvr>
                                      <p:tavLst>
                                        <p:tav tm="0">
                                          <p:val>
                                            <p:strVal val="ppt_h"/>
                                          </p:val>
                                        </p:tav>
                                        <p:tav tm="100000">
                                          <p:val>
                                            <p:strVal val="ppt_h"/>
                                          </p:val>
                                        </p:tav>
                                      </p:tavLst>
                                    </p:anim>
                                    <p:anim calcmode="lin" valueType="num">
                                      <p:cBhvr>
                                        <p:cTn id="510" dur="1000"/>
                                        <p:tgtEl>
                                          <p:spTgt spid="14442"/>
                                        </p:tgtEl>
                                        <p:attrNameLst>
                                          <p:attrName>ppt_x</p:attrName>
                                        </p:attrNameLst>
                                      </p:cBhvr>
                                      <p:tavLst>
                                        <p:tav tm="0">
                                          <p:val>
                                            <p:strVal val="ppt_x"/>
                                          </p:val>
                                        </p:tav>
                                        <p:tav tm="100000">
                                          <p:val>
                                            <p:strVal val="ppt_x-.2"/>
                                          </p:val>
                                        </p:tav>
                                      </p:tavLst>
                                    </p:anim>
                                    <p:anim calcmode="lin" valueType="num">
                                      <p:cBhvr>
                                        <p:cTn id="511" dur="1000"/>
                                        <p:tgtEl>
                                          <p:spTgt spid="14442"/>
                                        </p:tgtEl>
                                        <p:attrNameLst>
                                          <p:attrName>ppt_y</p:attrName>
                                        </p:attrNameLst>
                                      </p:cBhvr>
                                      <p:tavLst>
                                        <p:tav tm="0">
                                          <p:val>
                                            <p:strVal val="ppt_y"/>
                                          </p:val>
                                        </p:tav>
                                        <p:tav tm="100000">
                                          <p:val>
                                            <p:strVal val="ppt_y"/>
                                          </p:val>
                                        </p:tav>
                                      </p:tavLst>
                                    </p:anim>
                                    <p:animEffect transition="out" filter="fade">
                                      <p:cBhvr>
                                        <p:cTn id="512" dur="1000"/>
                                        <p:tgtEl>
                                          <p:spTgt spid="14442"/>
                                        </p:tgtEl>
                                      </p:cBhvr>
                                    </p:animEffect>
                                    <p:set>
                                      <p:cBhvr>
                                        <p:cTn id="513" dur="1" fill="hold">
                                          <p:stCondLst>
                                            <p:cond delay="999"/>
                                          </p:stCondLst>
                                        </p:cTn>
                                        <p:tgtEl>
                                          <p:spTgt spid="14442"/>
                                        </p:tgtEl>
                                        <p:attrNameLst>
                                          <p:attrName>style.visibility</p:attrName>
                                        </p:attrNameLst>
                                      </p:cBhvr>
                                      <p:to>
                                        <p:strVal val="hidden"/>
                                      </p:to>
                                    </p:set>
                                  </p:childTnLst>
                                </p:cTn>
                              </p:par>
                            </p:childTnLst>
                          </p:cTn>
                        </p:par>
                      </p:childTnLst>
                    </p:cTn>
                  </p:par>
                </p:childTnLst>
              </p:cTn>
              <p:nextCondLst>
                <p:cond evt="onClick" delay="0">
                  <p:tgtEl>
                    <p:spTgt spid="14448"/>
                  </p:tgtEl>
                </p:cond>
              </p:nextCondLst>
            </p:seq>
          </p:childTnLst>
        </p:cTn>
      </p:par>
    </p:tnLst>
    <p:bldLst>
      <p:bldP spid="14341" grpId="0"/>
      <p:bldP spid="14342" grpId="0"/>
      <p:bldP spid="14343" grpId="0"/>
      <p:bldP spid="14343" grpId="1"/>
      <p:bldP spid="14344" grpId="0"/>
      <p:bldP spid="14344" grpId="1"/>
      <p:bldP spid="14379" grpId="0" animBg="1"/>
      <p:bldP spid="14380" grpId="0" animBg="1"/>
      <p:bldP spid="14381" grpId="0" animBg="1"/>
      <p:bldP spid="14382" grpId="0" animBg="1"/>
      <p:bldP spid="14383" grpId="0" animBg="1"/>
      <p:bldP spid="14384" grpId="0" animBg="1"/>
      <p:bldP spid="14386" grpId="0" animBg="1"/>
      <p:bldP spid="14400" grpId="0" animBg="1"/>
      <p:bldP spid="14400" grpId="1" animBg="1"/>
      <p:bldP spid="14400" grpId="2" animBg="1"/>
      <p:bldP spid="14400" grpId="3" animBg="1"/>
      <p:bldP spid="14401" grpId="0" animBg="1"/>
      <p:bldP spid="14401" grpId="1" animBg="1"/>
      <p:bldP spid="14402" grpId="0" animBg="1"/>
      <p:bldP spid="14402" grpId="1" animBg="1"/>
      <p:bldP spid="14403" grpId="0" animBg="1"/>
      <p:bldP spid="14403" grpId="1" animBg="1"/>
      <p:bldP spid="14404" grpId="0" animBg="1"/>
      <p:bldP spid="14404" grpId="1" animBg="1"/>
      <p:bldP spid="14405" grpId="0" animBg="1"/>
      <p:bldP spid="14405" grpId="1" animBg="1"/>
      <p:bldP spid="14408" grpId="0" animBg="1"/>
      <p:bldP spid="14408" grpId="1" animBg="1"/>
      <p:bldP spid="14409" grpId="0" animBg="1"/>
      <p:bldP spid="14409" grpId="1" animBg="1"/>
      <p:bldP spid="14410" grpId="0" animBg="1"/>
      <p:bldP spid="14410" grpId="1" animBg="1"/>
      <p:bldP spid="14411" grpId="0" animBg="1"/>
      <p:bldP spid="14411" grpId="1" animBg="1"/>
      <p:bldP spid="14412" grpId="0" animBg="1"/>
      <p:bldP spid="14412" grpId="1" animBg="1"/>
      <p:bldP spid="14413" grpId="0" animBg="1"/>
      <p:bldP spid="14413" grpId="1" animBg="1"/>
      <p:bldP spid="14414" grpId="0" animBg="1"/>
      <p:bldP spid="14414" grpId="1" animBg="1"/>
      <p:bldP spid="14415" grpId="0" animBg="1"/>
      <p:bldP spid="14415" grpId="1" animBg="1"/>
      <p:bldP spid="14423" grpId="0" animBg="1"/>
      <p:bldP spid="14423" grpId="1" animBg="1"/>
      <p:bldP spid="14424" grpId="0" animBg="1"/>
      <p:bldP spid="14424" grpId="1" animBg="1"/>
      <p:bldP spid="14438" grpId="0" animBg="1"/>
      <p:bldP spid="14438"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CC0000"/>
            </a:gs>
          </a:gsLst>
          <a:lin ang="0" scaled="1"/>
        </a:gradFill>
        <a:effectLst/>
      </p:bgPr>
    </p:bg>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4953000" y="1673225"/>
            <a:ext cx="3657600" cy="396875"/>
          </a:xfrm>
          <a:prstGeom prst="rect">
            <a:avLst/>
          </a:prstGeom>
          <a:noFill/>
          <a:ln w="38100" algn="ctr">
            <a:noFill/>
            <a:miter lim="800000"/>
            <a:headEnd/>
            <a:tailEnd/>
          </a:ln>
          <a:effectLst/>
        </p:spPr>
        <p:txBody>
          <a:bodyPr>
            <a:spAutoFit/>
          </a:bodyPr>
          <a:lstStyle/>
          <a:p>
            <a:pPr algn="ctr">
              <a:spcBef>
                <a:spcPct val="50000"/>
              </a:spcBef>
            </a:pPr>
            <a:r>
              <a:rPr lang="en-US" sz="2000">
                <a:solidFill>
                  <a:schemeClr val="bg1"/>
                </a:solidFill>
              </a:rPr>
              <a:t>Athenians &amp; Plateans:</a:t>
            </a:r>
          </a:p>
        </p:txBody>
      </p:sp>
      <p:sp>
        <p:nvSpPr>
          <p:cNvPr id="5124" name="Text Box 4"/>
          <p:cNvSpPr txBox="1">
            <a:spLocks noChangeArrowheads="1"/>
          </p:cNvSpPr>
          <p:nvPr/>
        </p:nvSpPr>
        <p:spPr bwMode="auto">
          <a:xfrm>
            <a:off x="0" y="1673225"/>
            <a:ext cx="3733800" cy="396875"/>
          </a:xfrm>
          <a:prstGeom prst="rect">
            <a:avLst/>
          </a:prstGeom>
          <a:noFill/>
          <a:ln w="38100" algn="ctr">
            <a:noFill/>
            <a:miter lim="800000"/>
            <a:headEnd/>
            <a:tailEnd/>
          </a:ln>
          <a:effectLst/>
        </p:spPr>
        <p:txBody>
          <a:bodyPr>
            <a:spAutoFit/>
          </a:bodyPr>
          <a:lstStyle/>
          <a:p>
            <a:pPr algn="ctr">
              <a:spcBef>
                <a:spcPct val="50000"/>
              </a:spcBef>
            </a:pPr>
            <a:r>
              <a:rPr lang="en-US" sz="2000">
                <a:solidFill>
                  <a:schemeClr val="bg1"/>
                </a:solidFill>
              </a:rPr>
              <a:t>Persians:</a:t>
            </a:r>
          </a:p>
        </p:txBody>
      </p:sp>
      <p:sp>
        <p:nvSpPr>
          <p:cNvPr id="5125" name="Text Box 5"/>
          <p:cNvSpPr txBox="1">
            <a:spLocks noChangeArrowheads="1"/>
          </p:cNvSpPr>
          <p:nvPr/>
        </p:nvSpPr>
        <p:spPr bwMode="auto">
          <a:xfrm>
            <a:off x="809625" y="3044825"/>
            <a:ext cx="2057400" cy="1552575"/>
          </a:xfrm>
          <a:prstGeom prst="rect">
            <a:avLst/>
          </a:prstGeom>
          <a:noFill/>
          <a:ln w="38100" algn="ctr">
            <a:noFill/>
            <a:miter lim="800000"/>
            <a:headEnd/>
            <a:tailEnd/>
          </a:ln>
          <a:effectLst/>
        </p:spPr>
        <p:txBody>
          <a:bodyPr>
            <a:spAutoFit/>
          </a:bodyPr>
          <a:lstStyle/>
          <a:p>
            <a:pPr algn="ctr">
              <a:spcBef>
                <a:spcPct val="50000"/>
              </a:spcBef>
            </a:pPr>
            <a:r>
              <a:rPr lang="en-US" sz="2400">
                <a:solidFill>
                  <a:schemeClr val="bg1"/>
                </a:solidFill>
              </a:rPr>
              <a:t>6,400</a:t>
            </a:r>
          </a:p>
          <a:p>
            <a:pPr algn="ctr">
              <a:spcBef>
                <a:spcPct val="50000"/>
              </a:spcBef>
            </a:pPr>
            <a:r>
              <a:rPr lang="en-US" sz="2400">
                <a:solidFill>
                  <a:schemeClr val="bg1"/>
                </a:solidFill>
              </a:rPr>
              <a:t>or</a:t>
            </a:r>
          </a:p>
          <a:p>
            <a:pPr algn="ctr">
              <a:spcBef>
                <a:spcPct val="50000"/>
              </a:spcBef>
            </a:pPr>
            <a:r>
              <a:rPr lang="en-US" sz="2400">
                <a:solidFill>
                  <a:schemeClr val="bg1"/>
                </a:solidFill>
              </a:rPr>
              <a:t>32%</a:t>
            </a:r>
          </a:p>
        </p:txBody>
      </p:sp>
      <p:sp>
        <p:nvSpPr>
          <p:cNvPr id="5126" name="Text Box 6"/>
          <p:cNvSpPr txBox="1">
            <a:spLocks noChangeArrowheads="1"/>
          </p:cNvSpPr>
          <p:nvPr/>
        </p:nvSpPr>
        <p:spPr bwMode="auto">
          <a:xfrm>
            <a:off x="5640388" y="3046413"/>
            <a:ext cx="2057400" cy="1552575"/>
          </a:xfrm>
          <a:prstGeom prst="rect">
            <a:avLst/>
          </a:prstGeom>
          <a:noFill/>
          <a:ln w="38100" algn="ctr">
            <a:noFill/>
            <a:miter lim="800000"/>
            <a:headEnd/>
            <a:tailEnd/>
          </a:ln>
          <a:effectLst/>
        </p:spPr>
        <p:txBody>
          <a:bodyPr>
            <a:spAutoFit/>
          </a:bodyPr>
          <a:lstStyle/>
          <a:p>
            <a:pPr algn="ctr">
              <a:spcBef>
                <a:spcPct val="50000"/>
              </a:spcBef>
            </a:pPr>
            <a:r>
              <a:rPr lang="en-US" sz="2400">
                <a:solidFill>
                  <a:schemeClr val="bg1"/>
                </a:solidFill>
                <a:cs typeface="Arial" charset="0"/>
              </a:rPr>
              <a:t>&gt;200</a:t>
            </a:r>
          </a:p>
          <a:p>
            <a:pPr algn="ctr">
              <a:spcBef>
                <a:spcPct val="50000"/>
              </a:spcBef>
            </a:pPr>
            <a:r>
              <a:rPr lang="en-US" sz="2400">
                <a:solidFill>
                  <a:schemeClr val="bg1"/>
                </a:solidFill>
              </a:rPr>
              <a:t>or</a:t>
            </a:r>
          </a:p>
          <a:p>
            <a:pPr algn="ctr">
              <a:spcBef>
                <a:spcPct val="50000"/>
              </a:spcBef>
            </a:pPr>
            <a:r>
              <a:rPr lang="en-US" sz="2400">
                <a:solidFill>
                  <a:schemeClr val="bg1"/>
                </a:solidFill>
              </a:rPr>
              <a:t>2%</a:t>
            </a:r>
          </a:p>
        </p:txBody>
      </p:sp>
      <p:pic>
        <p:nvPicPr>
          <p:cNvPr id="5135" name="Picture 15"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5136" name="Picture 16"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5138" name="Text Box 18"/>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r"/>
            <a:r>
              <a:rPr lang="en-US" sz="1200">
                <a:solidFill>
                  <a:schemeClr val="bg1"/>
                </a:solidFill>
                <a:latin typeface="Calisto MT" pitchFamily="18" charset="0"/>
              </a:rPr>
              <a:t>By Jonathan Webb, 2009</a:t>
            </a:r>
            <a:endParaRPr lang="en-US"/>
          </a:p>
        </p:txBody>
      </p:sp>
      <p:sp>
        <p:nvSpPr>
          <p:cNvPr id="5140" name="Rectangle 20"/>
          <p:cNvSpPr>
            <a:spLocks noGrp="1" noChangeArrowheads="1"/>
          </p:cNvSpPr>
          <p:nvPr>
            <p:ph type="title"/>
          </p:nvPr>
        </p:nvSpPr>
        <p:spPr>
          <a:noFill/>
          <a:ln/>
        </p:spPr>
        <p:txBody>
          <a:bodyPr/>
          <a:lstStyle/>
          <a:p>
            <a:r>
              <a:rPr lang="en-US" sz="3600" b="1">
                <a:solidFill>
                  <a:schemeClr val="bg1"/>
                </a:solidFill>
              </a:rPr>
              <a:t>Marathon, 490 BC</a:t>
            </a:r>
            <a:r>
              <a:rPr lang="en-US" sz="4000" b="1">
                <a:solidFill>
                  <a:schemeClr val="bg1"/>
                </a:solidFill>
              </a:rPr>
              <a:t/>
            </a:r>
            <a:br>
              <a:rPr lang="en-US" sz="4000" b="1">
                <a:solidFill>
                  <a:schemeClr val="bg1"/>
                </a:solidFill>
              </a:rPr>
            </a:br>
            <a:r>
              <a:rPr lang="en-US" sz="3200" b="1">
                <a:solidFill>
                  <a:schemeClr val="bg1"/>
                </a:solidFill>
              </a:rPr>
              <a:t>Casualties &amp; Aftermath</a:t>
            </a:r>
          </a:p>
        </p:txBody>
      </p:sp>
      <p:sp>
        <p:nvSpPr>
          <p:cNvPr id="5141" name="Text Box 21"/>
          <p:cNvSpPr txBox="1">
            <a:spLocks noChangeArrowheads="1"/>
          </p:cNvSpPr>
          <p:nvPr/>
        </p:nvSpPr>
        <p:spPr bwMode="auto">
          <a:xfrm>
            <a:off x="450850" y="4879975"/>
            <a:ext cx="8242300" cy="1465263"/>
          </a:xfrm>
          <a:prstGeom prst="rect">
            <a:avLst/>
          </a:prstGeom>
          <a:noFill/>
          <a:ln w="9525">
            <a:noFill/>
            <a:miter lim="800000"/>
            <a:headEnd/>
            <a:tailEnd/>
          </a:ln>
          <a:effectLst/>
        </p:spPr>
        <p:txBody>
          <a:bodyPr>
            <a:spAutoFit/>
          </a:bodyPr>
          <a:lstStyle/>
          <a:p>
            <a:pPr algn="just">
              <a:spcBef>
                <a:spcPct val="50000"/>
              </a:spcBef>
            </a:pPr>
            <a:r>
              <a:rPr lang="en-US">
                <a:solidFill>
                  <a:schemeClr val="bg1"/>
                </a:solidFill>
              </a:rPr>
              <a:t>The Athenians had little time to celebrate their victory as Athens itself was still undefended. The hoplites arrived in Athens before the Persian fleet, which then saw the triumphant army, hesitated, and sailed away, effectively ending the Persian expedition. It would only be another decade before a Persian force invaded Greece again.</a:t>
            </a:r>
          </a:p>
        </p:txBody>
      </p:sp>
      <p:pic>
        <p:nvPicPr>
          <p:cNvPr id="5129" name="Picture 9" descr="MCj03204520000[1]"/>
          <p:cNvPicPr>
            <a:picLocks noChangeAspect="1" noChangeArrowheads="1"/>
          </p:cNvPicPr>
          <p:nvPr/>
        </p:nvPicPr>
        <p:blipFill>
          <a:blip r:embed="rId3">
            <a:grayscl/>
            <a:biLevel thresh="50000"/>
          </a:blip>
          <a:srcRect/>
          <a:stretch>
            <a:fillRect/>
          </a:stretch>
        </p:blipFill>
        <p:spPr bwMode="auto">
          <a:xfrm>
            <a:off x="6251575" y="2132013"/>
            <a:ext cx="914400" cy="914400"/>
          </a:xfrm>
          <a:prstGeom prst="rect">
            <a:avLst/>
          </a:prstGeom>
          <a:noFill/>
          <a:ln w="9525">
            <a:noFill/>
            <a:miter lim="800000"/>
            <a:headEnd/>
            <a:tailEnd/>
          </a:ln>
        </p:spPr>
      </p:pic>
      <p:pic>
        <p:nvPicPr>
          <p:cNvPr id="5131" name="Picture 11" descr="MCj02383950000[1]"/>
          <p:cNvPicPr>
            <a:picLocks noChangeAspect="1" noChangeArrowheads="1"/>
          </p:cNvPicPr>
          <p:nvPr/>
        </p:nvPicPr>
        <p:blipFill>
          <a:blip r:embed="rId4"/>
          <a:srcRect/>
          <a:stretch>
            <a:fillRect/>
          </a:stretch>
        </p:blipFill>
        <p:spPr bwMode="auto">
          <a:xfrm>
            <a:off x="1366838" y="2132013"/>
            <a:ext cx="923925" cy="909637"/>
          </a:xfrm>
          <a:prstGeom prst="rect">
            <a:avLst/>
          </a:prstGeom>
          <a:noFill/>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500"/>
                                  </p:stCondLst>
                                  <p:childTnLst>
                                    <p:set>
                                      <p:cBhvr>
                                        <p:cTn id="6" dur="1" fill="hold">
                                          <p:stCondLst>
                                            <p:cond delay="0"/>
                                          </p:stCondLst>
                                        </p:cTn>
                                        <p:tgtEl>
                                          <p:spTgt spid="5129"/>
                                        </p:tgtEl>
                                        <p:attrNameLst>
                                          <p:attrName>style.visibility</p:attrName>
                                        </p:attrNameLst>
                                      </p:cBhvr>
                                      <p:to>
                                        <p:strVal val="visible"/>
                                      </p:to>
                                    </p:set>
                                    <p:animEffect transition="in" filter="fade">
                                      <p:cBhvr>
                                        <p:cTn id="7" dur="770" decel="100000"/>
                                        <p:tgtEl>
                                          <p:spTgt spid="5129"/>
                                        </p:tgtEl>
                                      </p:cBhvr>
                                    </p:animEffect>
                                    <p:animScale>
                                      <p:cBhvr>
                                        <p:cTn id="8" dur="770" decel="100000"/>
                                        <p:tgtEl>
                                          <p:spTgt spid="5129"/>
                                        </p:tgtEl>
                                      </p:cBhvr>
                                      <p:from x="10000" y="10000"/>
                                      <p:to x="200000" y="450000"/>
                                    </p:animScale>
                                    <p:animScale>
                                      <p:cBhvr>
                                        <p:cTn id="9" dur="1230" accel="100000" fill="hold">
                                          <p:stCondLst>
                                            <p:cond delay="770"/>
                                          </p:stCondLst>
                                        </p:cTn>
                                        <p:tgtEl>
                                          <p:spTgt spid="5129"/>
                                        </p:tgtEl>
                                      </p:cBhvr>
                                      <p:from x="200000" y="450000"/>
                                      <p:to x="100000" y="100000"/>
                                    </p:animScale>
                                    <p:set>
                                      <p:cBhvr>
                                        <p:cTn id="10" dur="770" fill="hold"/>
                                        <p:tgtEl>
                                          <p:spTgt spid="5129"/>
                                        </p:tgtEl>
                                        <p:attrNameLst>
                                          <p:attrName>ppt_x</p:attrName>
                                        </p:attrNameLst>
                                      </p:cBhvr>
                                      <p:to>
                                        <p:strVal val="(0.5)"/>
                                      </p:to>
                                    </p:set>
                                    <p:anim from="(0.5)" to="(#ppt_x)" calcmode="lin" valueType="num">
                                      <p:cBhvr>
                                        <p:cTn id="11" dur="1230" accel="100000" fill="hold">
                                          <p:stCondLst>
                                            <p:cond delay="770"/>
                                          </p:stCondLst>
                                        </p:cTn>
                                        <p:tgtEl>
                                          <p:spTgt spid="5129"/>
                                        </p:tgtEl>
                                        <p:attrNameLst>
                                          <p:attrName>ppt_x</p:attrName>
                                        </p:attrNameLst>
                                      </p:cBhvr>
                                    </p:anim>
                                    <p:set>
                                      <p:cBhvr>
                                        <p:cTn id="12" dur="770" fill="hold"/>
                                        <p:tgtEl>
                                          <p:spTgt spid="5129"/>
                                        </p:tgtEl>
                                        <p:attrNameLst>
                                          <p:attrName>ppt_y</p:attrName>
                                        </p:attrNameLst>
                                      </p:cBhvr>
                                      <p:to>
                                        <p:strVal val="(#ppt_y+0.4)"/>
                                      </p:to>
                                    </p:set>
                                    <p:anim from="(#ppt_y+0.4)" to="(#ppt_y)" calcmode="lin" valueType="num">
                                      <p:cBhvr>
                                        <p:cTn id="13" dur="1230" accel="100000" fill="hold">
                                          <p:stCondLst>
                                            <p:cond delay="770"/>
                                          </p:stCondLst>
                                        </p:cTn>
                                        <p:tgtEl>
                                          <p:spTgt spid="5129"/>
                                        </p:tgtEl>
                                        <p:attrNameLst>
                                          <p:attrName>ppt_y</p:attrName>
                                        </p:attrNameLst>
                                      </p:cBhvr>
                                    </p:anim>
                                  </p:childTnLst>
                                </p:cTn>
                              </p:par>
                              <p:par>
                                <p:cTn id="14" presetID="51" presetClass="entr" presetSubtype="0" fill="hold" nodeType="withEffect">
                                  <p:stCondLst>
                                    <p:cond delay="500"/>
                                  </p:stCondLst>
                                  <p:childTnLst>
                                    <p:set>
                                      <p:cBhvr>
                                        <p:cTn id="15" dur="1" fill="hold">
                                          <p:stCondLst>
                                            <p:cond delay="0"/>
                                          </p:stCondLst>
                                        </p:cTn>
                                        <p:tgtEl>
                                          <p:spTgt spid="5131"/>
                                        </p:tgtEl>
                                        <p:attrNameLst>
                                          <p:attrName>style.visibility</p:attrName>
                                        </p:attrNameLst>
                                      </p:cBhvr>
                                      <p:to>
                                        <p:strVal val="visible"/>
                                      </p:to>
                                    </p:set>
                                    <p:animEffect transition="in" filter="fade">
                                      <p:cBhvr>
                                        <p:cTn id="16" dur="770" decel="100000"/>
                                        <p:tgtEl>
                                          <p:spTgt spid="5131"/>
                                        </p:tgtEl>
                                      </p:cBhvr>
                                    </p:animEffect>
                                    <p:animScale>
                                      <p:cBhvr>
                                        <p:cTn id="17" dur="770" decel="100000"/>
                                        <p:tgtEl>
                                          <p:spTgt spid="5131"/>
                                        </p:tgtEl>
                                      </p:cBhvr>
                                      <p:from x="10000" y="10000"/>
                                      <p:to x="200000" y="450000"/>
                                    </p:animScale>
                                    <p:animScale>
                                      <p:cBhvr>
                                        <p:cTn id="18" dur="1230" accel="100000" fill="hold">
                                          <p:stCondLst>
                                            <p:cond delay="770"/>
                                          </p:stCondLst>
                                        </p:cTn>
                                        <p:tgtEl>
                                          <p:spTgt spid="5131"/>
                                        </p:tgtEl>
                                      </p:cBhvr>
                                      <p:from x="200000" y="450000"/>
                                      <p:to x="100000" y="100000"/>
                                    </p:animScale>
                                    <p:set>
                                      <p:cBhvr>
                                        <p:cTn id="19" dur="770" fill="hold"/>
                                        <p:tgtEl>
                                          <p:spTgt spid="5131"/>
                                        </p:tgtEl>
                                        <p:attrNameLst>
                                          <p:attrName>ppt_x</p:attrName>
                                        </p:attrNameLst>
                                      </p:cBhvr>
                                      <p:to>
                                        <p:strVal val="(0.5)"/>
                                      </p:to>
                                    </p:set>
                                    <p:anim from="(0.5)" to="(#ppt_x)" calcmode="lin" valueType="num">
                                      <p:cBhvr>
                                        <p:cTn id="20" dur="1230" accel="100000" fill="hold">
                                          <p:stCondLst>
                                            <p:cond delay="770"/>
                                          </p:stCondLst>
                                        </p:cTn>
                                        <p:tgtEl>
                                          <p:spTgt spid="5131"/>
                                        </p:tgtEl>
                                        <p:attrNameLst>
                                          <p:attrName>ppt_x</p:attrName>
                                        </p:attrNameLst>
                                      </p:cBhvr>
                                    </p:anim>
                                    <p:set>
                                      <p:cBhvr>
                                        <p:cTn id="21" dur="770" fill="hold"/>
                                        <p:tgtEl>
                                          <p:spTgt spid="5131"/>
                                        </p:tgtEl>
                                        <p:attrNameLst>
                                          <p:attrName>ppt_y</p:attrName>
                                        </p:attrNameLst>
                                      </p:cBhvr>
                                      <p:to>
                                        <p:strVal val="(#ppt_y+0.4)"/>
                                      </p:to>
                                    </p:set>
                                    <p:anim from="(#ppt_y+0.4)" to="(#ppt_y)" calcmode="lin" valueType="num">
                                      <p:cBhvr>
                                        <p:cTn id="22" dur="1230" accel="100000" fill="hold">
                                          <p:stCondLst>
                                            <p:cond delay="770"/>
                                          </p:stCondLst>
                                        </p:cTn>
                                        <p:tgtEl>
                                          <p:spTgt spid="5131"/>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CC0000"/>
            </a:gs>
          </a:gsLst>
          <a:lin ang="0" scaled="1"/>
        </a:gradFill>
        <a:effectLst/>
      </p:bgPr>
    </p:bg>
    <p:spTree>
      <p:nvGrpSpPr>
        <p:cNvPr id="1" name=""/>
        <p:cNvGrpSpPr/>
        <p:nvPr/>
      </p:nvGrpSpPr>
      <p:grpSpPr>
        <a:xfrm>
          <a:off x="0" y="0"/>
          <a:ext cx="0" cy="0"/>
          <a:chOff x="0" y="0"/>
          <a:chExt cx="0" cy="0"/>
        </a:xfrm>
      </p:grpSpPr>
      <p:pic>
        <p:nvPicPr>
          <p:cNvPr id="15364" name="Picture 4" descr="logo smaller"/>
          <p:cNvPicPr>
            <a:picLocks noChangeAspect="1" noChangeArrowheads="1"/>
          </p:cNvPicPr>
          <p:nvPr/>
        </p:nvPicPr>
        <p:blipFill>
          <a:blip r:embed="rId2"/>
          <a:srcRect/>
          <a:stretch>
            <a:fillRect/>
          </a:stretch>
        </p:blipFill>
        <p:spPr bwMode="auto">
          <a:xfrm>
            <a:off x="2728913" y="625475"/>
            <a:ext cx="3648075" cy="3648075"/>
          </a:xfrm>
          <a:prstGeom prst="rect">
            <a:avLst/>
          </a:prstGeom>
          <a:noFill/>
        </p:spPr>
      </p:pic>
      <p:sp>
        <p:nvSpPr>
          <p:cNvPr id="15365" name="Text Box 5"/>
          <p:cNvSpPr txBox="1">
            <a:spLocks noChangeArrowheads="1"/>
          </p:cNvSpPr>
          <p:nvPr/>
        </p:nvSpPr>
        <p:spPr bwMode="auto">
          <a:xfrm>
            <a:off x="1192213" y="4773613"/>
            <a:ext cx="7527925" cy="366712"/>
          </a:xfrm>
          <a:prstGeom prst="rect">
            <a:avLst/>
          </a:prstGeom>
          <a:noFill/>
          <a:ln w="9525">
            <a:noFill/>
            <a:miter lim="800000"/>
            <a:headEnd/>
            <a:tailEnd/>
          </a:ln>
          <a:effectLst/>
        </p:spPr>
        <p:txBody>
          <a:bodyPr>
            <a:spAutoFit/>
          </a:bodyPr>
          <a:lstStyle/>
          <a:p>
            <a:pPr>
              <a:spcBef>
                <a:spcPct val="50000"/>
              </a:spcBef>
            </a:pPr>
            <a:endParaRPr lang="en-CA"/>
          </a:p>
        </p:txBody>
      </p:sp>
      <p:sp>
        <p:nvSpPr>
          <p:cNvPr id="15366" name="Text Box 6"/>
          <p:cNvSpPr txBox="1">
            <a:spLocks noChangeArrowheads="1"/>
          </p:cNvSpPr>
          <p:nvPr/>
        </p:nvSpPr>
        <p:spPr bwMode="auto">
          <a:xfrm>
            <a:off x="0" y="4657725"/>
            <a:ext cx="9144000" cy="1773238"/>
          </a:xfrm>
          <a:prstGeom prst="rect">
            <a:avLst/>
          </a:prstGeom>
          <a:noFill/>
          <a:ln w="9525">
            <a:noFill/>
            <a:miter lim="800000"/>
            <a:headEnd/>
            <a:tailEnd/>
          </a:ln>
          <a:effectLst/>
        </p:spPr>
        <p:txBody>
          <a:bodyPr>
            <a:spAutoFit/>
          </a:bodyPr>
          <a:lstStyle/>
          <a:p>
            <a:pPr algn="ctr">
              <a:lnSpc>
                <a:spcPct val="50000"/>
              </a:lnSpc>
              <a:spcBef>
                <a:spcPct val="50000"/>
              </a:spcBef>
            </a:pPr>
            <a:r>
              <a:rPr lang="en-US" sz="4800" b="1">
                <a:solidFill>
                  <a:schemeClr val="bg1"/>
                </a:solidFill>
              </a:rPr>
              <a:t>The Art of Battle: </a:t>
            </a:r>
          </a:p>
          <a:p>
            <a:pPr algn="ctr">
              <a:lnSpc>
                <a:spcPct val="50000"/>
              </a:lnSpc>
              <a:spcBef>
                <a:spcPct val="50000"/>
              </a:spcBef>
            </a:pPr>
            <a:r>
              <a:rPr lang="en-US" sz="4800" b="1">
                <a:solidFill>
                  <a:schemeClr val="bg1"/>
                </a:solidFill>
              </a:rPr>
              <a:t>Animated Battle Maps</a:t>
            </a:r>
          </a:p>
          <a:p>
            <a:pPr algn="ctr">
              <a:lnSpc>
                <a:spcPct val="50000"/>
              </a:lnSpc>
              <a:spcBef>
                <a:spcPct val="50000"/>
              </a:spcBef>
            </a:pPr>
            <a:endParaRPr lang="en-US" sz="2000">
              <a:solidFill>
                <a:schemeClr val="bg1"/>
              </a:solidFill>
            </a:endParaRPr>
          </a:p>
          <a:p>
            <a:pPr algn="ctr">
              <a:lnSpc>
                <a:spcPct val="50000"/>
              </a:lnSpc>
              <a:spcBef>
                <a:spcPct val="50000"/>
              </a:spcBef>
            </a:pPr>
            <a:r>
              <a:rPr lang="en-US" u="sng">
                <a:solidFill>
                  <a:schemeClr val="bg1"/>
                </a:solidFill>
              </a:rPr>
              <a:t>http://www.theartofbattle.com</a:t>
            </a:r>
          </a:p>
        </p:txBody>
      </p:sp>
      <p:sp>
        <p:nvSpPr>
          <p:cNvPr id="15367" name="Text Box 7"/>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r"/>
            <a:r>
              <a:rPr lang="en-US" sz="1200">
                <a:solidFill>
                  <a:schemeClr val="bg1"/>
                </a:solidFill>
                <a:latin typeface="Calisto MT" pitchFamily="18" charset="0"/>
              </a:rPr>
              <a:t>By Jonathan Webb, 2009</a:t>
            </a:r>
            <a:endParaRPr lang="en-US"/>
          </a:p>
        </p:txBody>
      </p:sp>
    </p:spTree>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2|3.8|1.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2601</TotalTime>
  <Words>987</Words>
  <Application>Microsoft Office PowerPoint</Application>
  <PresentationFormat>On-screen Show (4:3)</PresentationFormat>
  <Paragraphs>114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Calisto MT</vt:lpstr>
      <vt:lpstr>Wingdings</vt:lpstr>
      <vt:lpstr>Franklin Gothic Demi</vt:lpstr>
      <vt:lpstr>Default Design</vt:lpstr>
      <vt:lpstr>Slide 1</vt:lpstr>
      <vt:lpstr>Marathon, 490 BC Strength</vt:lpstr>
      <vt:lpstr>Slide 3</vt:lpstr>
      <vt:lpstr>Slide 4</vt:lpstr>
      <vt:lpstr>Slide 5</vt:lpstr>
      <vt:lpstr>Slide 6</vt:lpstr>
      <vt:lpstr>Marathon, 490 BC Casualties &amp; Aftermath</vt:lpstr>
      <vt:lpstr>Slide 8</vt:lpstr>
    </vt:vector>
  </TitlesOfParts>
  <Company>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Tale of the Tape Marathon, 490 BC</dc:title>
  <dc:creator>Jonathan Webb</dc:creator>
  <cp:lastModifiedBy>vmpublic</cp:lastModifiedBy>
  <cp:revision>112</cp:revision>
  <dcterms:created xsi:type="dcterms:W3CDTF">2007-12-09T01:21:06Z</dcterms:created>
  <dcterms:modified xsi:type="dcterms:W3CDTF">2015-10-14T17:54:56Z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000800560c000000000001023750</vt:lpwstr>
  </property>
</Properties>
</file>